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60"/>
  </p:notesMasterIdLst>
  <p:sldIdLst>
    <p:sldId id="497" r:id="rId2"/>
    <p:sldId id="498" r:id="rId3"/>
    <p:sldId id="519" r:id="rId4"/>
    <p:sldId id="304" r:id="rId5"/>
    <p:sldId id="499" r:id="rId6"/>
    <p:sldId id="520" r:id="rId7"/>
    <p:sldId id="522" r:id="rId8"/>
    <p:sldId id="523" r:id="rId9"/>
    <p:sldId id="524" r:id="rId10"/>
    <p:sldId id="525" r:id="rId11"/>
    <p:sldId id="526" r:id="rId12"/>
    <p:sldId id="527" r:id="rId13"/>
    <p:sldId id="528" r:id="rId14"/>
    <p:sldId id="530" r:id="rId15"/>
    <p:sldId id="531" r:id="rId16"/>
    <p:sldId id="532" r:id="rId17"/>
    <p:sldId id="533" r:id="rId18"/>
    <p:sldId id="534" r:id="rId19"/>
    <p:sldId id="535" r:id="rId20"/>
    <p:sldId id="536" r:id="rId21"/>
    <p:sldId id="537" r:id="rId22"/>
    <p:sldId id="538" r:id="rId23"/>
    <p:sldId id="539" r:id="rId24"/>
    <p:sldId id="540" r:id="rId25"/>
    <p:sldId id="541" r:id="rId26"/>
    <p:sldId id="542" r:id="rId27"/>
    <p:sldId id="543" r:id="rId28"/>
    <p:sldId id="544" r:id="rId29"/>
    <p:sldId id="545" r:id="rId30"/>
    <p:sldId id="315" r:id="rId31"/>
    <p:sldId id="546" r:id="rId32"/>
    <p:sldId id="547" r:id="rId33"/>
    <p:sldId id="548" r:id="rId34"/>
    <p:sldId id="549" r:id="rId35"/>
    <p:sldId id="550" r:id="rId36"/>
    <p:sldId id="508" r:id="rId37"/>
    <p:sldId id="369" r:id="rId38"/>
    <p:sldId id="370" r:id="rId39"/>
    <p:sldId id="371" r:id="rId40"/>
    <p:sldId id="279" r:id="rId41"/>
    <p:sldId id="562" r:id="rId42"/>
    <p:sldId id="551" r:id="rId43"/>
    <p:sldId id="555" r:id="rId44"/>
    <p:sldId id="256" r:id="rId45"/>
    <p:sldId id="552" r:id="rId46"/>
    <p:sldId id="553" r:id="rId47"/>
    <p:sldId id="361" r:id="rId48"/>
    <p:sldId id="515" r:id="rId49"/>
    <p:sldId id="363" r:id="rId50"/>
    <p:sldId id="477" r:id="rId51"/>
    <p:sldId id="516" r:id="rId52"/>
    <p:sldId id="357" r:id="rId53"/>
    <p:sldId id="556" r:id="rId54"/>
    <p:sldId id="557" r:id="rId55"/>
    <p:sldId id="558" r:id="rId56"/>
    <p:sldId id="559" r:id="rId57"/>
    <p:sldId id="561" r:id="rId58"/>
    <p:sldId id="283" r:id="rId5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3546" autoAdjust="0"/>
    <p:restoredTop sz="94660"/>
  </p:normalViewPr>
  <p:slideViewPr>
    <p:cSldViewPr snapToGrid="0">
      <p:cViewPr varScale="1">
        <p:scale>
          <a:sx n="88" d="100"/>
          <a:sy n="88" d="100"/>
        </p:scale>
        <p:origin x="934" y="2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CSF glycine Severe NKH</c:v>
                </c:pt>
              </c:strCache>
            </c:strRef>
          </c:tx>
          <c:spPr>
            <a:ln w="28575">
              <a:noFill/>
            </a:ln>
          </c:spPr>
          <c:xVal>
            <c:numRef>
              <c:f>Sheet1!$A$2:$A$99</c:f>
              <c:numCache>
                <c:formatCode>General</c:formatCode>
                <c:ptCount val="98"/>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5</c:v>
                </c:pt>
                <c:pt idx="57">
                  <c:v>11</c:v>
                </c:pt>
                <c:pt idx="58">
                  <c:v>11</c:v>
                </c:pt>
                <c:pt idx="59">
                  <c:v>16</c:v>
                </c:pt>
                <c:pt idx="60">
                  <c:v>13</c:v>
                </c:pt>
                <c:pt idx="61">
                  <c:v>14</c:v>
                </c:pt>
                <c:pt idx="62">
                  <c:v>21</c:v>
                </c:pt>
                <c:pt idx="63">
                  <c:v>23</c:v>
                </c:pt>
                <c:pt idx="64">
                  <c:v>24</c:v>
                </c:pt>
                <c:pt idx="65">
                  <c:v>25</c:v>
                </c:pt>
                <c:pt idx="66">
                  <c:v>27</c:v>
                </c:pt>
                <c:pt idx="67">
                  <c:v>30</c:v>
                </c:pt>
                <c:pt idx="68">
                  <c:v>30</c:v>
                </c:pt>
                <c:pt idx="69">
                  <c:v>30</c:v>
                </c:pt>
                <c:pt idx="70">
                  <c:v>30</c:v>
                </c:pt>
                <c:pt idx="71">
                  <c:v>30</c:v>
                </c:pt>
                <c:pt idx="72">
                  <c:v>37</c:v>
                </c:pt>
                <c:pt idx="73">
                  <c:v>48</c:v>
                </c:pt>
                <c:pt idx="74">
                  <c:v>50</c:v>
                </c:pt>
                <c:pt idx="75">
                  <c:v>51</c:v>
                </c:pt>
                <c:pt idx="76">
                  <c:v>52</c:v>
                </c:pt>
                <c:pt idx="77">
                  <c:v>55</c:v>
                </c:pt>
                <c:pt idx="78">
                  <c:v>56</c:v>
                </c:pt>
                <c:pt idx="79">
                  <c:v>58</c:v>
                </c:pt>
                <c:pt idx="80">
                  <c:v>58</c:v>
                </c:pt>
                <c:pt idx="81">
                  <c:v>60</c:v>
                </c:pt>
                <c:pt idx="82">
                  <c:v>60</c:v>
                </c:pt>
                <c:pt idx="83">
                  <c:v>67</c:v>
                </c:pt>
                <c:pt idx="84">
                  <c:v>70</c:v>
                </c:pt>
                <c:pt idx="85">
                  <c:v>70</c:v>
                </c:pt>
                <c:pt idx="86">
                  <c:v>70</c:v>
                </c:pt>
                <c:pt idx="87">
                  <c:v>75</c:v>
                </c:pt>
                <c:pt idx="88">
                  <c:v>82</c:v>
                </c:pt>
              </c:numCache>
            </c:numRef>
          </c:xVal>
          <c:yVal>
            <c:numRef>
              <c:f>Sheet1!$B$2:$B$99</c:f>
              <c:numCache>
                <c:formatCode>General</c:formatCode>
                <c:ptCount val="98"/>
                <c:pt idx="0">
                  <c:v>205</c:v>
                </c:pt>
                <c:pt idx="1">
                  <c:v>218</c:v>
                </c:pt>
                <c:pt idx="2">
                  <c:v>167</c:v>
                </c:pt>
                <c:pt idx="3">
                  <c:v>112</c:v>
                </c:pt>
                <c:pt idx="4">
                  <c:v>160</c:v>
                </c:pt>
                <c:pt idx="5">
                  <c:v>499</c:v>
                </c:pt>
                <c:pt idx="6">
                  <c:v>341</c:v>
                </c:pt>
                <c:pt idx="7">
                  <c:v>267</c:v>
                </c:pt>
                <c:pt idx="8">
                  <c:v>190</c:v>
                </c:pt>
                <c:pt idx="9">
                  <c:v>40</c:v>
                </c:pt>
                <c:pt idx="10">
                  <c:v>156</c:v>
                </c:pt>
                <c:pt idx="11">
                  <c:v>184</c:v>
                </c:pt>
                <c:pt idx="12">
                  <c:v>112</c:v>
                </c:pt>
                <c:pt idx="13">
                  <c:v>267</c:v>
                </c:pt>
                <c:pt idx="14">
                  <c:v>210</c:v>
                </c:pt>
                <c:pt idx="15">
                  <c:v>127</c:v>
                </c:pt>
                <c:pt idx="16">
                  <c:v>474</c:v>
                </c:pt>
                <c:pt idx="17">
                  <c:v>340</c:v>
                </c:pt>
                <c:pt idx="18">
                  <c:v>510</c:v>
                </c:pt>
                <c:pt idx="19">
                  <c:v>395</c:v>
                </c:pt>
                <c:pt idx="20">
                  <c:v>142</c:v>
                </c:pt>
                <c:pt idx="21">
                  <c:v>252</c:v>
                </c:pt>
                <c:pt idx="22">
                  <c:v>243</c:v>
                </c:pt>
                <c:pt idx="23">
                  <c:v>300</c:v>
                </c:pt>
                <c:pt idx="25">
                  <c:v>288</c:v>
                </c:pt>
                <c:pt idx="26">
                  <c:v>255</c:v>
                </c:pt>
                <c:pt idx="27">
                  <c:v>389</c:v>
                </c:pt>
                <c:pt idx="29">
                  <c:v>440</c:v>
                </c:pt>
                <c:pt idx="30">
                  <c:v>257</c:v>
                </c:pt>
                <c:pt idx="32">
                  <c:v>197</c:v>
                </c:pt>
                <c:pt idx="33">
                  <c:v>189</c:v>
                </c:pt>
                <c:pt idx="34">
                  <c:v>238</c:v>
                </c:pt>
                <c:pt idx="36">
                  <c:v>191</c:v>
                </c:pt>
                <c:pt idx="38">
                  <c:v>281</c:v>
                </c:pt>
                <c:pt idx="39">
                  <c:v>178</c:v>
                </c:pt>
                <c:pt idx="40">
                  <c:v>215</c:v>
                </c:pt>
                <c:pt idx="41">
                  <c:v>271</c:v>
                </c:pt>
                <c:pt idx="43">
                  <c:v>100</c:v>
                </c:pt>
                <c:pt idx="46">
                  <c:v>357</c:v>
                </c:pt>
                <c:pt idx="47">
                  <c:v>211</c:v>
                </c:pt>
                <c:pt idx="48">
                  <c:v>87</c:v>
                </c:pt>
                <c:pt idx="49">
                  <c:v>82</c:v>
                </c:pt>
                <c:pt idx="50">
                  <c:v>134</c:v>
                </c:pt>
                <c:pt idx="51">
                  <c:v>103</c:v>
                </c:pt>
                <c:pt idx="54">
                  <c:v>193</c:v>
                </c:pt>
                <c:pt idx="55">
                  <c:v>160</c:v>
                </c:pt>
              </c:numCache>
            </c:numRef>
          </c:yVal>
          <c:smooth val="0"/>
          <c:extLst>
            <c:ext xmlns:c16="http://schemas.microsoft.com/office/drawing/2014/chart" uri="{C3380CC4-5D6E-409C-BE32-E72D297353CC}">
              <c16:uniqueId val="{00000000-71EA-4978-ACCE-9D925757BBEA}"/>
            </c:ext>
          </c:extLst>
        </c:ser>
        <c:ser>
          <c:idx val="1"/>
          <c:order val="1"/>
          <c:tx>
            <c:strRef>
              <c:f>Sheet1!$C$1</c:f>
              <c:strCache>
                <c:ptCount val="1"/>
                <c:pt idx="0">
                  <c:v>CSF glycine Attenuated NKH</c:v>
                </c:pt>
              </c:strCache>
            </c:strRef>
          </c:tx>
          <c:spPr>
            <a:ln w="28575">
              <a:noFill/>
            </a:ln>
          </c:spPr>
          <c:trendline>
            <c:trendlineType val="linear"/>
            <c:dispRSqr val="1"/>
            <c:dispEq val="0"/>
            <c:trendlineLbl>
              <c:layout>
                <c:manualLayout>
                  <c:x val="3.3233693010595922E-2"/>
                  <c:y val="-0.10361949490086415"/>
                </c:manualLayout>
              </c:layout>
              <c:numFmt formatCode="#,##0.00" sourceLinked="0"/>
            </c:trendlineLbl>
          </c:trendline>
          <c:trendline>
            <c:trendlineType val="linear"/>
            <c:dispRSqr val="0"/>
            <c:dispEq val="0"/>
          </c:trendline>
          <c:xVal>
            <c:numRef>
              <c:f>Sheet1!$A$2:$A$99</c:f>
              <c:numCache>
                <c:formatCode>General</c:formatCode>
                <c:ptCount val="98"/>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5</c:v>
                </c:pt>
                <c:pt idx="57">
                  <c:v>11</c:v>
                </c:pt>
                <c:pt idx="58">
                  <c:v>11</c:v>
                </c:pt>
                <c:pt idx="59">
                  <c:v>16</c:v>
                </c:pt>
                <c:pt idx="60">
                  <c:v>13</c:v>
                </c:pt>
                <c:pt idx="61">
                  <c:v>14</c:v>
                </c:pt>
                <c:pt idx="62">
                  <c:v>21</c:v>
                </c:pt>
                <c:pt idx="63">
                  <c:v>23</c:v>
                </c:pt>
                <c:pt idx="64">
                  <c:v>24</c:v>
                </c:pt>
                <c:pt idx="65">
                  <c:v>25</c:v>
                </c:pt>
                <c:pt idx="66">
                  <c:v>27</c:v>
                </c:pt>
                <c:pt idx="67">
                  <c:v>30</c:v>
                </c:pt>
                <c:pt idx="68">
                  <c:v>30</c:v>
                </c:pt>
                <c:pt idx="69">
                  <c:v>30</c:v>
                </c:pt>
                <c:pt idx="70">
                  <c:v>30</c:v>
                </c:pt>
                <c:pt idx="71">
                  <c:v>30</c:v>
                </c:pt>
                <c:pt idx="72">
                  <c:v>37</c:v>
                </c:pt>
                <c:pt idx="73">
                  <c:v>48</c:v>
                </c:pt>
                <c:pt idx="74">
                  <c:v>50</c:v>
                </c:pt>
                <c:pt idx="75">
                  <c:v>51</c:v>
                </c:pt>
                <c:pt idx="76">
                  <c:v>52</c:v>
                </c:pt>
                <c:pt idx="77">
                  <c:v>55</c:v>
                </c:pt>
                <c:pt idx="78">
                  <c:v>56</c:v>
                </c:pt>
                <c:pt idx="79">
                  <c:v>58</c:v>
                </c:pt>
                <c:pt idx="80">
                  <c:v>58</c:v>
                </c:pt>
                <c:pt idx="81">
                  <c:v>60</c:v>
                </c:pt>
                <c:pt idx="82">
                  <c:v>60</c:v>
                </c:pt>
                <c:pt idx="83">
                  <c:v>67</c:v>
                </c:pt>
                <c:pt idx="84">
                  <c:v>70</c:v>
                </c:pt>
                <c:pt idx="85">
                  <c:v>70</c:v>
                </c:pt>
                <c:pt idx="86">
                  <c:v>70</c:v>
                </c:pt>
                <c:pt idx="87">
                  <c:v>75</c:v>
                </c:pt>
                <c:pt idx="88">
                  <c:v>82</c:v>
                </c:pt>
              </c:numCache>
            </c:numRef>
          </c:xVal>
          <c:yVal>
            <c:numRef>
              <c:f>Sheet1!$C$2:$C$99</c:f>
              <c:numCache>
                <c:formatCode>General</c:formatCode>
                <c:ptCount val="98"/>
                <c:pt idx="56">
                  <c:v>172</c:v>
                </c:pt>
                <c:pt idx="57">
                  <c:v>104</c:v>
                </c:pt>
                <c:pt idx="58">
                  <c:v>103</c:v>
                </c:pt>
                <c:pt idx="59">
                  <c:v>140</c:v>
                </c:pt>
                <c:pt idx="60">
                  <c:v>156</c:v>
                </c:pt>
                <c:pt idx="61">
                  <c:v>136</c:v>
                </c:pt>
                <c:pt idx="62">
                  <c:v>85</c:v>
                </c:pt>
                <c:pt idx="63">
                  <c:v>230</c:v>
                </c:pt>
                <c:pt idx="64">
                  <c:v>103</c:v>
                </c:pt>
                <c:pt idx="65">
                  <c:v>139</c:v>
                </c:pt>
                <c:pt idx="66">
                  <c:v>110</c:v>
                </c:pt>
                <c:pt idx="67">
                  <c:v>73</c:v>
                </c:pt>
                <c:pt idx="69">
                  <c:v>200</c:v>
                </c:pt>
                <c:pt idx="70">
                  <c:v>85</c:v>
                </c:pt>
                <c:pt idx="71">
                  <c:v>51</c:v>
                </c:pt>
                <c:pt idx="72">
                  <c:v>89</c:v>
                </c:pt>
                <c:pt idx="73">
                  <c:v>85</c:v>
                </c:pt>
                <c:pt idx="74">
                  <c:v>53</c:v>
                </c:pt>
                <c:pt idx="75">
                  <c:v>63</c:v>
                </c:pt>
                <c:pt idx="77">
                  <c:v>100</c:v>
                </c:pt>
                <c:pt idx="78">
                  <c:v>66</c:v>
                </c:pt>
                <c:pt idx="80">
                  <c:v>48</c:v>
                </c:pt>
                <c:pt idx="81">
                  <c:v>88.7</c:v>
                </c:pt>
                <c:pt idx="83">
                  <c:v>154</c:v>
                </c:pt>
                <c:pt idx="85">
                  <c:v>74</c:v>
                </c:pt>
                <c:pt idx="86">
                  <c:v>62</c:v>
                </c:pt>
                <c:pt idx="87">
                  <c:v>46</c:v>
                </c:pt>
                <c:pt idx="88">
                  <c:v>41.4</c:v>
                </c:pt>
                <c:pt idx="89">
                  <c:v>122</c:v>
                </c:pt>
                <c:pt idx="90">
                  <c:v>91</c:v>
                </c:pt>
                <c:pt idx="91">
                  <c:v>43</c:v>
                </c:pt>
                <c:pt idx="92">
                  <c:v>50</c:v>
                </c:pt>
                <c:pt idx="93">
                  <c:v>67</c:v>
                </c:pt>
                <c:pt idx="96">
                  <c:v>55</c:v>
                </c:pt>
                <c:pt idx="97">
                  <c:v>175</c:v>
                </c:pt>
              </c:numCache>
            </c:numRef>
          </c:yVal>
          <c:smooth val="0"/>
          <c:extLst>
            <c:ext xmlns:c16="http://schemas.microsoft.com/office/drawing/2014/chart" uri="{C3380CC4-5D6E-409C-BE32-E72D297353CC}">
              <c16:uniqueId val="{00000003-71EA-4978-ACCE-9D925757BBEA}"/>
            </c:ext>
          </c:extLst>
        </c:ser>
        <c:dLbls>
          <c:showLegendKey val="0"/>
          <c:showVal val="0"/>
          <c:showCatName val="0"/>
          <c:showSerName val="0"/>
          <c:showPercent val="0"/>
          <c:showBubbleSize val="0"/>
        </c:dLbls>
        <c:axId val="274956288"/>
        <c:axId val="274957824"/>
      </c:scatterChart>
      <c:valAx>
        <c:axId val="274956288"/>
        <c:scaling>
          <c:orientation val="minMax"/>
        </c:scaling>
        <c:delete val="0"/>
        <c:axPos val="b"/>
        <c:numFmt formatCode="General" sourceLinked="1"/>
        <c:majorTickMark val="out"/>
        <c:minorTickMark val="none"/>
        <c:tickLblPos val="nextTo"/>
        <c:crossAx val="274957824"/>
        <c:crosses val="autoZero"/>
        <c:crossBetween val="midCat"/>
      </c:valAx>
      <c:valAx>
        <c:axId val="274957824"/>
        <c:scaling>
          <c:orientation val="minMax"/>
        </c:scaling>
        <c:delete val="0"/>
        <c:axPos val="l"/>
        <c:majorGridlines/>
        <c:numFmt formatCode="General" sourceLinked="1"/>
        <c:majorTickMark val="out"/>
        <c:minorTickMark val="none"/>
        <c:tickLblPos val="nextTo"/>
        <c:crossAx val="274956288"/>
        <c:crosses val="autoZero"/>
        <c:crossBetween val="midCat"/>
      </c:valAx>
    </c:plotArea>
    <c:legend>
      <c:legendPos val="b"/>
      <c:legendEntry>
        <c:idx val="2"/>
        <c:delete val="1"/>
      </c:legendEntry>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2 severe</c:v>
                </c:pt>
              </c:strCache>
            </c:strRef>
          </c:tx>
          <c:spPr>
            <a:solidFill>
              <a:srgbClr val="FF0000"/>
            </a:solidFill>
            <a:ln>
              <a:solidFill>
                <a:srgbClr val="FF0000"/>
              </a:solidFill>
            </a:ln>
          </c:spPr>
          <c:invertIfNegative val="0"/>
          <c:dPt>
            <c:idx val="0"/>
            <c:invertIfNegative val="0"/>
            <c:bubble3D val="0"/>
            <c:extLst>
              <c:ext xmlns:c16="http://schemas.microsoft.com/office/drawing/2014/chart" uri="{C3380CC4-5D6E-409C-BE32-E72D297353CC}">
                <c16:uniqueId val="{00000000-DACF-449F-BC27-AFA2355E418C}"/>
              </c:ext>
            </c:extLst>
          </c:dPt>
          <c:cat>
            <c:strRef>
              <c:f>Sheet1!$A$2:$A$6</c:f>
              <c:strCache>
                <c:ptCount val="5"/>
                <c:pt idx="0">
                  <c:v>Severe</c:v>
                </c:pt>
                <c:pt idx="1">
                  <c:v>Att Poor</c:v>
                </c:pt>
                <c:pt idx="2">
                  <c:v>Att Inter</c:v>
                </c:pt>
                <c:pt idx="3">
                  <c:v>Att mild</c:v>
                </c:pt>
                <c:pt idx="4">
                  <c:v>Att NOS</c:v>
                </c:pt>
              </c:strCache>
            </c:strRef>
          </c:cat>
          <c:val>
            <c:numRef>
              <c:f>Sheet1!$B$2:$B$6</c:f>
              <c:numCache>
                <c:formatCode>General</c:formatCode>
                <c:ptCount val="5"/>
                <c:pt idx="0">
                  <c:v>29</c:v>
                </c:pt>
                <c:pt idx="1">
                  <c:v>0</c:v>
                </c:pt>
                <c:pt idx="2">
                  <c:v>0</c:v>
                </c:pt>
                <c:pt idx="3">
                  <c:v>0</c:v>
                </c:pt>
                <c:pt idx="4">
                  <c:v>0</c:v>
                </c:pt>
              </c:numCache>
            </c:numRef>
          </c:val>
          <c:extLst>
            <c:ext xmlns:c16="http://schemas.microsoft.com/office/drawing/2014/chart" uri="{C3380CC4-5D6E-409C-BE32-E72D297353CC}">
              <c16:uniqueId val="{00000001-DACF-449F-BC27-AFA2355E418C}"/>
            </c:ext>
          </c:extLst>
        </c:ser>
        <c:ser>
          <c:idx val="1"/>
          <c:order val="1"/>
          <c:tx>
            <c:strRef>
              <c:f>Sheet1!$C$1</c:f>
              <c:strCache>
                <c:ptCount val="1"/>
                <c:pt idx="0">
                  <c:v>1 mild</c:v>
                </c:pt>
              </c:strCache>
            </c:strRef>
          </c:tx>
          <c:spPr>
            <a:solidFill>
              <a:srgbClr val="0070C0"/>
            </a:solidFill>
            <a:ln>
              <a:solidFill>
                <a:srgbClr val="0070C0"/>
              </a:solidFill>
            </a:ln>
          </c:spPr>
          <c:invertIfNegative val="0"/>
          <c:cat>
            <c:strRef>
              <c:f>Sheet1!$A$2:$A$6</c:f>
              <c:strCache>
                <c:ptCount val="5"/>
                <c:pt idx="0">
                  <c:v>Severe</c:v>
                </c:pt>
                <c:pt idx="1">
                  <c:v>Att Poor</c:v>
                </c:pt>
                <c:pt idx="2">
                  <c:v>Att Inter</c:v>
                </c:pt>
                <c:pt idx="3">
                  <c:v>Att mild</c:v>
                </c:pt>
                <c:pt idx="4">
                  <c:v>Att NOS</c:v>
                </c:pt>
              </c:strCache>
            </c:strRef>
          </c:cat>
          <c:val>
            <c:numRef>
              <c:f>Sheet1!$C$2:$C$6</c:f>
              <c:numCache>
                <c:formatCode>General</c:formatCode>
                <c:ptCount val="5"/>
                <c:pt idx="0">
                  <c:v>2</c:v>
                </c:pt>
                <c:pt idx="1">
                  <c:v>5</c:v>
                </c:pt>
                <c:pt idx="2">
                  <c:v>7</c:v>
                </c:pt>
                <c:pt idx="3">
                  <c:v>3</c:v>
                </c:pt>
                <c:pt idx="4">
                  <c:v>6</c:v>
                </c:pt>
              </c:numCache>
            </c:numRef>
          </c:val>
          <c:extLst>
            <c:ext xmlns:c16="http://schemas.microsoft.com/office/drawing/2014/chart" uri="{C3380CC4-5D6E-409C-BE32-E72D297353CC}">
              <c16:uniqueId val="{00000002-DACF-449F-BC27-AFA2355E418C}"/>
            </c:ext>
          </c:extLst>
        </c:ser>
        <c:ser>
          <c:idx val="2"/>
          <c:order val="2"/>
          <c:tx>
            <c:strRef>
              <c:f>Sheet1!$D$1</c:f>
              <c:strCache>
                <c:ptCount val="1"/>
                <c:pt idx="0">
                  <c:v>2 mild</c:v>
                </c:pt>
              </c:strCache>
            </c:strRef>
          </c:tx>
          <c:spPr>
            <a:solidFill>
              <a:srgbClr val="09A727"/>
            </a:solidFill>
            <a:ln>
              <a:solidFill>
                <a:srgbClr val="09A727"/>
              </a:solidFill>
            </a:ln>
          </c:spPr>
          <c:invertIfNegative val="0"/>
          <c:cat>
            <c:strRef>
              <c:f>Sheet1!$A$2:$A$6</c:f>
              <c:strCache>
                <c:ptCount val="5"/>
                <c:pt idx="0">
                  <c:v>Severe</c:v>
                </c:pt>
                <c:pt idx="1">
                  <c:v>Att Poor</c:v>
                </c:pt>
                <c:pt idx="2">
                  <c:v>Att Inter</c:v>
                </c:pt>
                <c:pt idx="3">
                  <c:v>Att mild</c:v>
                </c:pt>
                <c:pt idx="4">
                  <c:v>Att NOS</c:v>
                </c:pt>
              </c:strCache>
            </c:strRef>
          </c:cat>
          <c:val>
            <c:numRef>
              <c:f>Sheet1!$D$2:$D$6</c:f>
              <c:numCache>
                <c:formatCode>General</c:formatCode>
                <c:ptCount val="5"/>
                <c:pt idx="0">
                  <c:v>0</c:v>
                </c:pt>
                <c:pt idx="1">
                  <c:v>1</c:v>
                </c:pt>
                <c:pt idx="2">
                  <c:v>1</c:v>
                </c:pt>
                <c:pt idx="3">
                  <c:v>6</c:v>
                </c:pt>
                <c:pt idx="4">
                  <c:v>0</c:v>
                </c:pt>
              </c:numCache>
            </c:numRef>
          </c:val>
          <c:extLst>
            <c:ext xmlns:c16="http://schemas.microsoft.com/office/drawing/2014/chart" uri="{C3380CC4-5D6E-409C-BE32-E72D297353CC}">
              <c16:uniqueId val="{00000003-DACF-449F-BC27-AFA2355E418C}"/>
            </c:ext>
          </c:extLst>
        </c:ser>
        <c:dLbls>
          <c:showLegendKey val="0"/>
          <c:showVal val="0"/>
          <c:showCatName val="0"/>
          <c:showSerName val="0"/>
          <c:showPercent val="0"/>
          <c:showBubbleSize val="0"/>
        </c:dLbls>
        <c:gapWidth val="150"/>
        <c:shape val="cylinder"/>
        <c:axId val="276119936"/>
        <c:axId val="276121856"/>
        <c:axId val="274946240"/>
      </c:bar3DChart>
      <c:catAx>
        <c:axId val="276119936"/>
        <c:scaling>
          <c:orientation val="minMax"/>
        </c:scaling>
        <c:delete val="0"/>
        <c:axPos val="b"/>
        <c:title>
          <c:tx>
            <c:rich>
              <a:bodyPr/>
              <a:lstStyle/>
              <a:p>
                <a:pPr>
                  <a:defRPr/>
                </a:pPr>
                <a:r>
                  <a:rPr lang="en-US" dirty="0"/>
                  <a:t>DQ outcome category</a:t>
                </a:r>
              </a:p>
            </c:rich>
          </c:tx>
          <c:overlay val="0"/>
        </c:title>
        <c:numFmt formatCode="General" sourceLinked="0"/>
        <c:majorTickMark val="out"/>
        <c:minorTickMark val="none"/>
        <c:tickLblPos val="nextTo"/>
        <c:crossAx val="276121856"/>
        <c:crosses val="autoZero"/>
        <c:auto val="1"/>
        <c:lblAlgn val="ctr"/>
        <c:lblOffset val="100"/>
        <c:noMultiLvlLbl val="0"/>
      </c:catAx>
      <c:valAx>
        <c:axId val="276121856"/>
        <c:scaling>
          <c:orientation val="minMax"/>
        </c:scaling>
        <c:delete val="0"/>
        <c:axPos val="l"/>
        <c:majorGridlines/>
        <c:numFmt formatCode="General" sourceLinked="1"/>
        <c:majorTickMark val="out"/>
        <c:minorTickMark val="none"/>
        <c:tickLblPos val="nextTo"/>
        <c:crossAx val="276119936"/>
        <c:crosses val="autoZero"/>
        <c:crossBetween val="between"/>
      </c:valAx>
      <c:serAx>
        <c:axId val="274946240"/>
        <c:scaling>
          <c:orientation val="minMax"/>
        </c:scaling>
        <c:delete val="1"/>
        <c:axPos val="b"/>
        <c:majorTickMark val="out"/>
        <c:minorTickMark val="none"/>
        <c:tickLblPos val="nextTo"/>
        <c:crossAx val="276121856"/>
        <c:crosses val="autoZero"/>
      </c:ser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2 severe</c:v>
                </c:pt>
              </c:strCache>
            </c:strRef>
          </c:tx>
          <c:spPr>
            <a:solidFill>
              <a:srgbClr val="FF0000"/>
            </a:solidFill>
            <a:ln>
              <a:solidFill>
                <a:srgbClr val="FF0000"/>
              </a:solidFill>
            </a:ln>
          </c:spPr>
          <c:invertIfNegative val="0"/>
          <c:cat>
            <c:numRef>
              <c:f>Sheet1!$A$2:$A$6</c:f>
              <c:numCache>
                <c:formatCode>General</c:formatCode>
                <c:ptCount val="5"/>
                <c:pt idx="0">
                  <c:v>4</c:v>
                </c:pt>
                <c:pt idx="1">
                  <c:v>3</c:v>
                </c:pt>
                <c:pt idx="2">
                  <c:v>2</c:v>
                </c:pt>
                <c:pt idx="3">
                  <c:v>1</c:v>
                </c:pt>
                <c:pt idx="4">
                  <c:v>0</c:v>
                </c:pt>
              </c:numCache>
            </c:numRef>
          </c:cat>
          <c:val>
            <c:numRef>
              <c:f>Sheet1!$B$2:$B$6</c:f>
              <c:numCache>
                <c:formatCode>General</c:formatCode>
                <c:ptCount val="5"/>
                <c:pt idx="0">
                  <c:v>6</c:v>
                </c:pt>
                <c:pt idx="1">
                  <c:v>5</c:v>
                </c:pt>
                <c:pt idx="2">
                  <c:v>4</c:v>
                </c:pt>
                <c:pt idx="3">
                  <c:v>0</c:v>
                </c:pt>
                <c:pt idx="4">
                  <c:v>0</c:v>
                </c:pt>
              </c:numCache>
            </c:numRef>
          </c:val>
          <c:extLst>
            <c:ext xmlns:c16="http://schemas.microsoft.com/office/drawing/2014/chart" uri="{C3380CC4-5D6E-409C-BE32-E72D297353CC}">
              <c16:uniqueId val="{00000000-BB8A-4B28-A833-3EDA579C0030}"/>
            </c:ext>
          </c:extLst>
        </c:ser>
        <c:ser>
          <c:idx val="1"/>
          <c:order val="1"/>
          <c:tx>
            <c:strRef>
              <c:f>Sheet1!$C$1</c:f>
              <c:strCache>
                <c:ptCount val="1"/>
                <c:pt idx="0">
                  <c:v>1 mild</c:v>
                </c:pt>
              </c:strCache>
            </c:strRef>
          </c:tx>
          <c:spPr>
            <a:solidFill>
              <a:srgbClr val="0070C0"/>
            </a:solidFill>
            <a:ln>
              <a:solidFill>
                <a:srgbClr val="0070C0"/>
              </a:solidFill>
            </a:ln>
          </c:spPr>
          <c:invertIfNegative val="0"/>
          <c:cat>
            <c:numRef>
              <c:f>Sheet1!$A$2:$A$6</c:f>
              <c:numCache>
                <c:formatCode>General</c:formatCode>
                <c:ptCount val="5"/>
                <c:pt idx="0">
                  <c:v>4</c:v>
                </c:pt>
                <c:pt idx="1">
                  <c:v>3</c:v>
                </c:pt>
                <c:pt idx="2">
                  <c:v>2</c:v>
                </c:pt>
                <c:pt idx="3">
                  <c:v>1</c:v>
                </c:pt>
                <c:pt idx="4">
                  <c:v>0</c:v>
                </c:pt>
              </c:numCache>
            </c:numRef>
          </c:cat>
          <c:val>
            <c:numRef>
              <c:f>Sheet1!$C$2:$C$6</c:f>
              <c:numCache>
                <c:formatCode>General</c:formatCode>
                <c:ptCount val="5"/>
                <c:pt idx="0">
                  <c:v>0</c:v>
                </c:pt>
                <c:pt idx="1">
                  <c:v>3</c:v>
                </c:pt>
                <c:pt idx="2">
                  <c:v>3</c:v>
                </c:pt>
                <c:pt idx="3">
                  <c:v>2</c:v>
                </c:pt>
                <c:pt idx="4">
                  <c:v>7</c:v>
                </c:pt>
              </c:numCache>
            </c:numRef>
          </c:val>
          <c:extLst>
            <c:ext xmlns:c16="http://schemas.microsoft.com/office/drawing/2014/chart" uri="{C3380CC4-5D6E-409C-BE32-E72D297353CC}">
              <c16:uniqueId val="{00000001-BB8A-4B28-A833-3EDA579C0030}"/>
            </c:ext>
          </c:extLst>
        </c:ser>
        <c:ser>
          <c:idx val="2"/>
          <c:order val="2"/>
          <c:tx>
            <c:strRef>
              <c:f>Sheet1!$D$1</c:f>
              <c:strCache>
                <c:ptCount val="1"/>
                <c:pt idx="0">
                  <c:v>2 mild</c:v>
                </c:pt>
              </c:strCache>
            </c:strRef>
          </c:tx>
          <c:spPr>
            <a:solidFill>
              <a:srgbClr val="09A727"/>
            </a:solidFill>
            <a:ln>
              <a:solidFill>
                <a:srgbClr val="09A727"/>
              </a:solidFill>
            </a:ln>
          </c:spPr>
          <c:invertIfNegative val="0"/>
          <c:cat>
            <c:numRef>
              <c:f>Sheet1!$A$2:$A$6</c:f>
              <c:numCache>
                <c:formatCode>General</c:formatCode>
                <c:ptCount val="5"/>
                <c:pt idx="0">
                  <c:v>4</c:v>
                </c:pt>
                <c:pt idx="1">
                  <c:v>3</c:v>
                </c:pt>
                <c:pt idx="2">
                  <c:v>2</c:v>
                </c:pt>
                <c:pt idx="3">
                  <c:v>1</c:v>
                </c:pt>
                <c:pt idx="4">
                  <c:v>0</c:v>
                </c:pt>
              </c:numCache>
            </c:numRef>
          </c:cat>
          <c:val>
            <c:numRef>
              <c:f>Sheet1!$D$2:$D$6</c:f>
              <c:numCache>
                <c:formatCode>General</c:formatCode>
                <c:ptCount val="5"/>
                <c:pt idx="0">
                  <c:v>0</c:v>
                </c:pt>
                <c:pt idx="1">
                  <c:v>0</c:v>
                </c:pt>
                <c:pt idx="2">
                  <c:v>0</c:v>
                </c:pt>
                <c:pt idx="3">
                  <c:v>1</c:v>
                </c:pt>
                <c:pt idx="4">
                  <c:v>7</c:v>
                </c:pt>
              </c:numCache>
            </c:numRef>
          </c:val>
          <c:extLst>
            <c:ext xmlns:c16="http://schemas.microsoft.com/office/drawing/2014/chart" uri="{C3380CC4-5D6E-409C-BE32-E72D297353CC}">
              <c16:uniqueId val="{00000002-BB8A-4B28-A833-3EDA579C0030}"/>
            </c:ext>
          </c:extLst>
        </c:ser>
        <c:dLbls>
          <c:showLegendKey val="0"/>
          <c:showVal val="0"/>
          <c:showCatName val="0"/>
          <c:showSerName val="0"/>
          <c:showPercent val="0"/>
          <c:showBubbleSize val="0"/>
        </c:dLbls>
        <c:gapWidth val="150"/>
        <c:shape val="cylinder"/>
        <c:axId val="276165760"/>
        <c:axId val="276167680"/>
        <c:axId val="276152320"/>
      </c:bar3DChart>
      <c:catAx>
        <c:axId val="276165760"/>
        <c:scaling>
          <c:orientation val="minMax"/>
        </c:scaling>
        <c:delete val="0"/>
        <c:axPos val="b"/>
        <c:title>
          <c:tx>
            <c:rich>
              <a:bodyPr/>
              <a:lstStyle/>
              <a:p>
                <a:pPr>
                  <a:defRPr/>
                </a:pPr>
                <a:r>
                  <a:rPr lang="en-US" dirty="0"/>
                  <a:t>Number of antiepileptic drugs</a:t>
                </a:r>
              </a:p>
            </c:rich>
          </c:tx>
          <c:overlay val="0"/>
        </c:title>
        <c:numFmt formatCode="General" sourceLinked="1"/>
        <c:majorTickMark val="out"/>
        <c:minorTickMark val="none"/>
        <c:tickLblPos val="nextTo"/>
        <c:crossAx val="276167680"/>
        <c:crosses val="autoZero"/>
        <c:auto val="1"/>
        <c:lblAlgn val="ctr"/>
        <c:lblOffset val="100"/>
        <c:noMultiLvlLbl val="0"/>
      </c:catAx>
      <c:valAx>
        <c:axId val="276167680"/>
        <c:scaling>
          <c:orientation val="minMax"/>
        </c:scaling>
        <c:delete val="0"/>
        <c:axPos val="l"/>
        <c:majorGridlines/>
        <c:numFmt formatCode="General" sourceLinked="1"/>
        <c:majorTickMark val="out"/>
        <c:minorTickMark val="none"/>
        <c:tickLblPos val="nextTo"/>
        <c:crossAx val="276165760"/>
        <c:crosses val="autoZero"/>
        <c:crossBetween val="between"/>
      </c:valAx>
      <c:serAx>
        <c:axId val="276152320"/>
        <c:scaling>
          <c:orientation val="minMax"/>
        </c:scaling>
        <c:delete val="1"/>
        <c:axPos val="b"/>
        <c:majorTickMark val="out"/>
        <c:minorTickMark val="none"/>
        <c:tickLblPos val="nextTo"/>
        <c:crossAx val="276167680"/>
        <c:crosses val="autoZero"/>
      </c:ser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57142857142856"/>
          <c:y val="7.4340527577937646E-2"/>
          <c:w val="0.76507936507936503"/>
          <c:h val="0.67386091127098324"/>
        </c:manualLayout>
      </c:layout>
      <c:scatterChart>
        <c:scatterStyle val="lineMarker"/>
        <c:varyColors val="0"/>
        <c:ser>
          <c:idx val="0"/>
          <c:order val="0"/>
          <c:tx>
            <c:strRef>
              <c:f>Sheet1!$B$1</c:f>
              <c:strCache>
                <c:ptCount val="1"/>
                <c:pt idx="0">
                  <c:v>benzoate</c:v>
                </c:pt>
              </c:strCache>
            </c:strRef>
          </c:tx>
          <c:spPr>
            <a:ln w="18097">
              <a:solidFill>
                <a:srgbClr val="0070C0"/>
              </a:solidFill>
              <a:prstDash val="solid"/>
            </a:ln>
          </c:spPr>
          <c:marker>
            <c:symbol val="diamond"/>
            <c:size val="4"/>
            <c:spPr>
              <a:solidFill>
                <a:srgbClr val="FF0000"/>
              </a:solidFill>
              <a:ln>
                <a:solidFill>
                  <a:srgbClr val="0070C0"/>
                </a:solidFill>
                <a:prstDash val="solid"/>
              </a:ln>
            </c:spPr>
          </c:marker>
          <c:xVal>
            <c:numRef>
              <c:f>Sheet1!$A$2:$A$11</c:f>
              <c:numCache>
                <c:formatCode>General</c:formatCode>
                <c:ptCount val="10"/>
                <c:pt idx="0">
                  <c:v>8</c:v>
                </c:pt>
                <c:pt idx="1">
                  <c:v>10</c:v>
                </c:pt>
                <c:pt idx="2">
                  <c:v>11</c:v>
                </c:pt>
                <c:pt idx="3">
                  <c:v>12</c:v>
                </c:pt>
                <c:pt idx="4">
                  <c:v>13</c:v>
                </c:pt>
                <c:pt idx="5">
                  <c:v>14</c:v>
                </c:pt>
                <c:pt idx="6">
                  <c:v>15</c:v>
                </c:pt>
                <c:pt idx="7">
                  <c:v>17</c:v>
                </c:pt>
                <c:pt idx="8">
                  <c:v>19</c:v>
                </c:pt>
                <c:pt idx="9">
                  <c:v>21</c:v>
                </c:pt>
              </c:numCache>
            </c:numRef>
          </c:xVal>
          <c:yVal>
            <c:numRef>
              <c:f>Sheet1!$B$2:$B$11</c:f>
              <c:numCache>
                <c:formatCode>General</c:formatCode>
                <c:ptCount val="10"/>
                <c:pt idx="0">
                  <c:v>0</c:v>
                </c:pt>
                <c:pt idx="1">
                  <c:v>560</c:v>
                </c:pt>
                <c:pt idx="2">
                  <c:v>740</c:v>
                </c:pt>
                <c:pt idx="3">
                  <c:v>1489</c:v>
                </c:pt>
                <c:pt idx="4">
                  <c:v>1203</c:v>
                </c:pt>
                <c:pt idx="5">
                  <c:v>1567</c:v>
                </c:pt>
                <c:pt idx="6">
                  <c:v>1857</c:v>
                </c:pt>
                <c:pt idx="7">
                  <c:v>1854</c:v>
                </c:pt>
                <c:pt idx="8">
                  <c:v>320</c:v>
                </c:pt>
                <c:pt idx="9">
                  <c:v>21.7</c:v>
                </c:pt>
              </c:numCache>
            </c:numRef>
          </c:yVal>
          <c:smooth val="0"/>
          <c:extLst>
            <c:ext xmlns:c16="http://schemas.microsoft.com/office/drawing/2014/chart" uri="{C3380CC4-5D6E-409C-BE32-E72D297353CC}">
              <c16:uniqueId val="{00000000-C37C-42EA-AE99-7605185CCF9B}"/>
            </c:ext>
          </c:extLst>
        </c:ser>
        <c:dLbls>
          <c:showLegendKey val="0"/>
          <c:showVal val="0"/>
          <c:showCatName val="0"/>
          <c:showSerName val="0"/>
          <c:showPercent val="0"/>
          <c:showBubbleSize val="0"/>
        </c:dLbls>
        <c:axId val="219839200"/>
        <c:axId val="1"/>
      </c:scatterChart>
      <c:scatterChart>
        <c:scatterStyle val="lineMarker"/>
        <c:varyColors val="0"/>
        <c:ser>
          <c:idx val="1"/>
          <c:order val="1"/>
          <c:tx>
            <c:strRef>
              <c:f>Sheet1!$C$1</c:f>
              <c:strCache>
                <c:ptCount val="1"/>
                <c:pt idx="0">
                  <c:v>glycine</c:v>
                </c:pt>
              </c:strCache>
            </c:strRef>
          </c:tx>
          <c:spPr>
            <a:ln w="25400">
              <a:solidFill>
                <a:srgbClr val="FF0000"/>
              </a:solidFill>
              <a:prstDash val="solid"/>
            </a:ln>
          </c:spPr>
          <c:marker>
            <c:symbol val="square"/>
            <c:size val="2"/>
            <c:spPr>
              <a:solidFill>
                <a:schemeClr val="accent2"/>
              </a:solidFill>
              <a:ln w="19050">
                <a:solidFill>
                  <a:srgbClr val="FF0000"/>
                </a:solidFill>
              </a:ln>
            </c:spPr>
          </c:marker>
          <c:xVal>
            <c:numRef>
              <c:f>Sheet1!$A$2:$A$11</c:f>
              <c:numCache>
                <c:formatCode>General</c:formatCode>
                <c:ptCount val="10"/>
                <c:pt idx="0">
                  <c:v>8</c:v>
                </c:pt>
                <c:pt idx="1">
                  <c:v>10</c:v>
                </c:pt>
                <c:pt idx="2">
                  <c:v>11</c:v>
                </c:pt>
                <c:pt idx="3">
                  <c:v>12</c:v>
                </c:pt>
                <c:pt idx="4">
                  <c:v>13</c:v>
                </c:pt>
                <c:pt idx="5">
                  <c:v>14</c:v>
                </c:pt>
                <c:pt idx="6">
                  <c:v>15</c:v>
                </c:pt>
                <c:pt idx="7">
                  <c:v>17</c:v>
                </c:pt>
                <c:pt idx="8">
                  <c:v>19</c:v>
                </c:pt>
                <c:pt idx="9">
                  <c:v>21</c:v>
                </c:pt>
              </c:numCache>
            </c:numRef>
          </c:xVal>
          <c:yVal>
            <c:numRef>
              <c:f>Sheet1!$C$2:$C$11</c:f>
              <c:numCache>
                <c:formatCode>General</c:formatCode>
                <c:ptCount val="10"/>
                <c:pt idx="0">
                  <c:v>251</c:v>
                </c:pt>
                <c:pt idx="1">
                  <c:v>98</c:v>
                </c:pt>
                <c:pt idx="2">
                  <c:v>104</c:v>
                </c:pt>
                <c:pt idx="3">
                  <c:v>101</c:v>
                </c:pt>
                <c:pt idx="4">
                  <c:v>105</c:v>
                </c:pt>
                <c:pt idx="5">
                  <c:v>139</c:v>
                </c:pt>
                <c:pt idx="6">
                  <c:v>137</c:v>
                </c:pt>
                <c:pt idx="7">
                  <c:v>138</c:v>
                </c:pt>
                <c:pt idx="8">
                  <c:v>126</c:v>
                </c:pt>
                <c:pt idx="9">
                  <c:v>228</c:v>
                </c:pt>
              </c:numCache>
            </c:numRef>
          </c:yVal>
          <c:smooth val="0"/>
          <c:extLst>
            <c:ext xmlns:c16="http://schemas.microsoft.com/office/drawing/2014/chart" uri="{C3380CC4-5D6E-409C-BE32-E72D297353CC}">
              <c16:uniqueId val="{00000001-C37C-42EA-AE99-7605185CCF9B}"/>
            </c:ext>
          </c:extLst>
        </c:ser>
        <c:dLbls>
          <c:showLegendKey val="0"/>
          <c:showVal val="0"/>
          <c:showCatName val="0"/>
          <c:showSerName val="0"/>
          <c:showPercent val="0"/>
          <c:showBubbleSize val="0"/>
        </c:dLbls>
        <c:axId val="3"/>
        <c:axId val="4"/>
      </c:scatterChart>
      <c:valAx>
        <c:axId val="219839200"/>
        <c:scaling>
          <c:orientation val="minMax"/>
          <c:max val="22"/>
          <c:min val="8"/>
        </c:scaling>
        <c:delete val="0"/>
        <c:axPos val="b"/>
        <c:numFmt formatCode="General" sourceLinked="1"/>
        <c:majorTickMark val="out"/>
        <c:minorTickMark val="none"/>
        <c:tickLblPos val="nextTo"/>
        <c:spPr>
          <a:ln w="1508">
            <a:solidFill>
              <a:schemeClr val="tx1"/>
            </a:solidFill>
            <a:prstDash val="solid"/>
          </a:ln>
        </c:spPr>
        <c:txPr>
          <a:bodyPr rot="0" vert="horz"/>
          <a:lstStyle/>
          <a:p>
            <a:pPr>
              <a:defRPr sz="855" b="1" i="0" u="none" strike="noStrike" baseline="0">
                <a:solidFill>
                  <a:schemeClr val="tx1"/>
                </a:solidFill>
                <a:latin typeface="Times New Roman"/>
                <a:ea typeface="Times New Roman"/>
                <a:cs typeface="Times New Roman"/>
              </a:defRPr>
            </a:pPr>
            <a:endParaRPr lang="en-US"/>
          </a:p>
        </c:txPr>
        <c:crossAx val="1"/>
        <c:crosses val="autoZero"/>
        <c:crossBetween val="midCat"/>
        <c:majorUnit val="2"/>
      </c:valAx>
      <c:valAx>
        <c:axId val="1"/>
        <c:scaling>
          <c:orientation val="minMax"/>
        </c:scaling>
        <c:delete val="0"/>
        <c:axPos val="l"/>
        <c:majorGridlines>
          <c:spPr>
            <a:ln w="1508">
              <a:solidFill>
                <a:schemeClr val="tx1"/>
              </a:solidFill>
              <a:prstDash val="solid"/>
            </a:ln>
          </c:spPr>
        </c:majorGridlines>
        <c:numFmt formatCode="General" sourceLinked="1"/>
        <c:majorTickMark val="out"/>
        <c:minorTickMark val="none"/>
        <c:tickLblPos val="nextTo"/>
        <c:spPr>
          <a:ln w="1508">
            <a:solidFill>
              <a:schemeClr val="tx1"/>
            </a:solidFill>
            <a:prstDash val="solid"/>
          </a:ln>
        </c:spPr>
        <c:txPr>
          <a:bodyPr rot="0" vert="horz"/>
          <a:lstStyle/>
          <a:p>
            <a:pPr>
              <a:defRPr sz="855" b="1" i="0" u="none" strike="noStrike" baseline="0">
                <a:solidFill>
                  <a:schemeClr val="tx1"/>
                </a:solidFill>
                <a:latin typeface="Times New Roman"/>
                <a:ea typeface="Times New Roman"/>
                <a:cs typeface="Times New Roman"/>
              </a:defRPr>
            </a:pPr>
            <a:endParaRPr lang="en-US"/>
          </a:p>
        </c:txPr>
        <c:crossAx val="219839200"/>
        <c:crosses val="autoZero"/>
        <c:crossBetween val="midCat"/>
      </c:valAx>
      <c:valAx>
        <c:axId val="3"/>
        <c:scaling>
          <c:orientation val="minMax"/>
        </c:scaling>
        <c:delete val="1"/>
        <c:axPos val="b"/>
        <c:numFmt formatCode="General" sourceLinked="1"/>
        <c:majorTickMark val="out"/>
        <c:minorTickMark val="none"/>
        <c:tickLblPos val="nextTo"/>
        <c:crossAx val="4"/>
        <c:crosses val="autoZero"/>
        <c:crossBetween val="midCat"/>
      </c:valAx>
      <c:valAx>
        <c:axId val="4"/>
        <c:scaling>
          <c:orientation val="minMax"/>
        </c:scaling>
        <c:delete val="0"/>
        <c:axPos val="r"/>
        <c:numFmt formatCode="General" sourceLinked="1"/>
        <c:majorTickMark val="cross"/>
        <c:minorTickMark val="none"/>
        <c:tickLblPos val="nextTo"/>
        <c:spPr>
          <a:ln w="1508">
            <a:solidFill>
              <a:schemeClr val="tx1"/>
            </a:solidFill>
            <a:prstDash val="solid"/>
          </a:ln>
        </c:spPr>
        <c:txPr>
          <a:bodyPr rot="0" vert="horz"/>
          <a:lstStyle/>
          <a:p>
            <a:pPr>
              <a:defRPr sz="855"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6032">
          <a:solidFill>
            <a:schemeClr val="tx1"/>
          </a:solidFill>
          <a:prstDash val="solid"/>
        </a:ln>
      </c:spPr>
    </c:plotArea>
    <c:legend>
      <c:legendPos val="b"/>
      <c:layout>
        <c:manualLayout>
          <c:xMode val="edge"/>
          <c:yMode val="edge"/>
          <c:x val="0.29841269841269841"/>
          <c:y val="0.90647482014388492"/>
          <c:w val="0.42063492063492064"/>
          <c:h val="8.6330935251798566E-2"/>
        </c:manualLayout>
      </c:layout>
      <c:overlay val="0"/>
      <c:spPr>
        <a:noFill/>
        <a:ln w="1508">
          <a:solidFill>
            <a:schemeClr val="tx1"/>
          </a:solidFill>
          <a:prstDash val="solid"/>
        </a:ln>
      </c:spPr>
      <c:txPr>
        <a:bodyPr/>
        <a:lstStyle/>
        <a:p>
          <a:pPr>
            <a:defRPr sz="2000"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85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4"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3BAF74-95BC-44C2-9903-C809BA2E3866}" type="datetimeFigureOut">
              <a:rPr lang="en-US" smtClean="0"/>
              <a:t>9/4/2020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2AD1C-E6C4-44DF-8740-062A7E929D51}" type="slidenum">
              <a:rPr lang="en-US" smtClean="0"/>
              <a:t>‹#›</a:t>
            </a:fld>
            <a:endParaRPr lang="en-US"/>
          </a:p>
        </p:txBody>
      </p:sp>
    </p:spTree>
    <p:extLst>
      <p:ext uri="{BB962C8B-B14F-4D97-AF65-F5344CB8AC3E}">
        <p14:creationId xmlns:p14="http://schemas.microsoft.com/office/powerpoint/2010/main" val="2524475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a:t>
            </a:r>
          </a:p>
        </p:txBody>
      </p:sp>
      <p:sp>
        <p:nvSpPr>
          <p:cNvPr id="4" name="Slide Number Placeholder 3"/>
          <p:cNvSpPr>
            <a:spLocks noGrp="1"/>
          </p:cNvSpPr>
          <p:nvPr>
            <p:ph type="sldNum" sz="quarter" idx="10"/>
          </p:nvPr>
        </p:nvSpPr>
        <p:spPr/>
        <p:txBody>
          <a:bodyPr/>
          <a:lstStyle/>
          <a:p>
            <a:fld id="{ED8A02B8-A4E4-4082-AF55-516BE6EC3377}" type="slidenum">
              <a:rPr lang="en-US" smtClean="0"/>
              <a:t>25</a:t>
            </a:fld>
            <a:endParaRPr lang="en-US"/>
          </a:p>
        </p:txBody>
      </p:sp>
    </p:spTree>
    <p:extLst>
      <p:ext uri="{BB962C8B-B14F-4D97-AF65-F5344CB8AC3E}">
        <p14:creationId xmlns:p14="http://schemas.microsoft.com/office/powerpoint/2010/main" val="247184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4CCFFB3-35BE-4586-8563-860698332E9B}" type="slidenum">
              <a:rPr lang="en-US" altLang="en-US"/>
              <a:pPr/>
              <a:t>28</a:t>
            </a:fld>
            <a:endParaRPr lang="en-US" alt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479156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EDDEBB9-10ED-468E-A253-FF1D99A0B50A}" type="slidenum">
              <a:rPr lang="en-US" altLang="en-US"/>
              <a:pPr/>
              <a:t>29</a:t>
            </a:fld>
            <a:endParaRPr lang="en-US" alt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914400" y="4343400"/>
            <a:ext cx="5029200" cy="4114800"/>
          </a:xfrm>
        </p:spPr>
        <p:txBody>
          <a:bodyPr/>
          <a:lstStyle/>
          <a:p>
            <a:endParaRPr lang="en-GB" altLang="en-US"/>
          </a:p>
        </p:txBody>
      </p:sp>
    </p:spTree>
    <p:extLst>
      <p:ext uri="{BB962C8B-B14F-4D97-AF65-F5344CB8AC3E}">
        <p14:creationId xmlns:p14="http://schemas.microsoft.com/office/powerpoint/2010/main" val="827736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70C0AD-7163-4E7D-BADD-A707C8B764BE}"/>
              </a:ext>
            </a:extLst>
          </p:cNvPr>
          <p:cNvSpPr>
            <a:spLocks noGrp="1" noChangeArrowheads="1"/>
          </p:cNvSpPr>
          <p:nvPr>
            <p:ph type="sldNum"/>
          </p:nvPr>
        </p:nvSpPr>
        <p:spPr>
          <a:ln/>
        </p:spPr>
        <p:txBody>
          <a:bodyPr/>
          <a:lstStyle/>
          <a:p>
            <a:fld id="{6F171638-D8CA-4A04-992B-937EFA861ED6}" type="slidenum">
              <a:rPr lang="en-US" altLang="en-US"/>
              <a:pPr/>
              <a:t>44</a:t>
            </a:fld>
            <a:endParaRPr lang="en-US" altLang="en-US"/>
          </a:p>
        </p:txBody>
      </p:sp>
      <p:sp>
        <p:nvSpPr>
          <p:cNvPr id="4097" name="Rectangle 1">
            <a:extLst>
              <a:ext uri="{FF2B5EF4-FFF2-40B4-BE49-F238E27FC236}">
                <a16:creationId xmlns:a16="http://schemas.microsoft.com/office/drawing/2014/main" id="{878ADD7D-CD5A-4E39-9FC0-8475B8CD6963}"/>
              </a:ext>
            </a:extLst>
          </p:cNvPr>
          <p:cNvSpPr txBox="1">
            <a:spLocks noGrp="1" noRot="1" noChangeAspect="1" noChangeArrowheads="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CB430388-446C-43FF-9B86-585F84EF14D1}"/>
              </a:ext>
            </a:extLst>
          </p:cNvPr>
          <p:cNvSpPr txBox="1">
            <a:spLocks noGrp="1" noChangeArrowheads="1"/>
          </p:cNvSpPr>
          <p:nvPr>
            <p:ph type="body" idx="1"/>
          </p:nvPr>
        </p:nvSpPr>
        <p:spPr bwMode="auto">
          <a:xfrm>
            <a:off x="1185863" y="4787900"/>
            <a:ext cx="5407025" cy="14449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en-US" sz="2000">
                <a:latin typeface="arial" panose="020B0604020202020204" pitchFamily="34" charset="0"/>
                <a:cs typeface="Baekmuk Gulim" charset="0"/>
              </a:rPr>
              <a:t>(A) Dietary flavin adenine dinucleotide (FAD) and flavin mononucleotide (FMN) are converted to riboflavin by hydrolases at the brush border of ileal enterocytes. Riboflavin is then absorbed into the intestine via apically expressed RFVT3 (also known as hRFT2) and released into portal blood by basolaterally expressed RFVT1 (also known as hRFT1) and RFVT2 (also known as hRFT3). Circulating plasma riboflavin is transported in blood bound to either albumin or immunoglobulins. RFVT2‐mediated transport allows riboflavin uptake into the brain. The precise mechanism of import of riboflavin into the mitochondrial matrix has not been established to date. We have depicted RFVT? as a putative riboflavin transporter responsible for this step. Subsequent conversion into flavocoenzymes occurs in tissue cells, as shown in (B). The mitochondrial FAD‐transporter (FADT) is an inner mitochondrial membrane carrier that imports FAD from the cytosol into the mitochondria. The question mark indicates that FADT‐mediated efflux of FAD from the mitochondrial matrix to the cytosol remains to be established. See also Barile et al. (B) After cellular uptake of riboflavin, flavocoenzymes are formed by a sequential pathway involving riboflavin kinase and FAD synthase. Both steps require ATP. Zn2+ is the preferred metal ion which facilitates the γ‐phosphate exchange catalysed by riboflavin kinase, whilst Mg2+ is used in the adenylation catalysed by FAD synthase</a:t>
            </a:r>
          </a:p>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en-US" sz="2000">
                <a:latin typeface="arial" panose="020B0604020202020204" pitchFamily="34" charset="0"/>
                <a:cs typeface="Baekmuk Gulim" charset="0"/>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a:extLst>
              <a:ext uri="{FF2B5EF4-FFF2-40B4-BE49-F238E27FC236}">
                <a16:creationId xmlns:a16="http://schemas.microsoft.com/office/drawing/2014/main" id="{50167B7C-B305-4283-B4D3-FBA8DEE895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7827A03-0174-42E9-8B42-9214600B3525}" type="slidenum">
              <a:rPr lang="en-US" altLang="en-US" sz="1200">
                <a:latin typeface="Arial" panose="020B0604020202020204" pitchFamily="34" charset="0"/>
                <a:ea typeface="ＭＳ Ｐゴシック" panose="020B0600070205080204" pitchFamily="34" charset="-128"/>
              </a:rPr>
              <a:pPr eaLnBrk="1" hangingPunct="1"/>
              <a:t>47</a:t>
            </a:fld>
            <a:endParaRPr lang="en-US" altLang="en-US" sz="1200">
              <a:latin typeface="Arial" panose="020B0604020202020204" pitchFamily="34" charset="0"/>
              <a:ea typeface="ＭＳ Ｐゴシック" panose="020B0600070205080204" pitchFamily="34" charset="-128"/>
            </a:endParaRPr>
          </a:p>
        </p:txBody>
      </p:sp>
      <p:sp>
        <p:nvSpPr>
          <p:cNvPr id="166915" name="Rectangle 7">
            <a:extLst>
              <a:ext uri="{FF2B5EF4-FFF2-40B4-BE49-F238E27FC236}">
                <a16:creationId xmlns:a16="http://schemas.microsoft.com/office/drawing/2014/main" id="{75E94468-692A-42E8-945E-79B7181D257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5031C75D-6661-4611-9F94-F7ED89007A65}" type="slidenum">
              <a:rPr lang="en-US" altLang="en-US" sz="1200">
                <a:latin typeface="Arial" panose="020B0604020202020204" pitchFamily="34" charset="0"/>
                <a:ea typeface="ＭＳ Ｐゴシック" panose="020B0600070205080204" pitchFamily="34" charset="-128"/>
              </a:rPr>
              <a:pPr algn="r" eaLnBrk="1" hangingPunct="1"/>
              <a:t>47</a:t>
            </a:fld>
            <a:endParaRPr lang="en-US" altLang="en-US" sz="1200">
              <a:latin typeface="Arial" panose="020B0604020202020204" pitchFamily="34" charset="0"/>
              <a:ea typeface="ＭＳ Ｐゴシック" panose="020B0600070205080204" pitchFamily="34" charset="-128"/>
            </a:endParaRPr>
          </a:p>
        </p:txBody>
      </p:sp>
      <p:sp>
        <p:nvSpPr>
          <p:cNvPr id="166916" name="Rectangle 2">
            <a:extLst>
              <a:ext uri="{FF2B5EF4-FFF2-40B4-BE49-F238E27FC236}">
                <a16:creationId xmlns:a16="http://schemas.microsoft.com/office/drawing/2014/main" id="{5CD7DD4A-D69C-4097-BE75-3746F619BC93}"/>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6917" name="Rectangle 3">
            <a:extLst>
              <a:ext uri="{FF2B5EF4-FFF2-40B4-BE49-F238E27FC236}">
                <a16:creationId xmlns:a16="http://schemas.microsoft.com/office/drawing/2014/main" id="{222C6C61-06BB-46BC-AD48-DAFAE778A290}"/>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783489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82615683-C28C-499A-98D5-A20AA1A77E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0F5964F-C9A7-445A-8F40-75D4B84C3012}" type="slidenum">
              <a:rPr lang="en-US" altLang="en-US" sz="1200">
                <a:latin typeface="Arial" panose="020B0604020202020204" pitchFamily="34" charset="0"/>
                <a:ea typeface="ＭＳ Ｐゴシック" panose="020B0600070205080204" pitchFamily="34" charset="-128"/>
              </a:rPr>
              <a:pPr eaLnBrk="1" hangingPunct="1"/>
              <a:t>48</a:t>
            </a:fld>
            <a:endParaRPr lang="en-US" altLang="en-US" sz="1200">
              <a:latin typeface="Arial" panose="020B0604020202020204" pitchFamily="34" charset="0"/>
              <a:ea typeface="ＭＳ Ｐゴシック" panose="020B0600070205080204" pitchFamily="34" charset="-128"/>
            </a:endParaRPr>
          </a:p>
        </p:txBody>
      </p:sp>
      <p:sp>
        <p:nvSpPr>
          <p:cNvPr id="167939" name="Rectangle 2">
            <a:extLst>
              <a:ext uri="{FF2B5EF4-FFF2-40B4-BE49-F238E27FC236}">
                <a16:creationId xmlns:a16="http://schemas.microsoft.com/office/drawing/2014/main" id="{536F1651-27AE-42F3-85D1-E8B2CF0615BC}"/>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7940" name="Rectangle 3">
            <a:extLst>
              <a:ext uri="{FF2B5EF4-FFF2-40B4-BE49-F238E27FC236}">
                <a16:creationId xmlns:a16="http://schemas.microsoft.com/office/drawing/2014/main" id="{C5E5B929-36B1-4C4E-9658-866F78BF360E}"/>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52152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CB53739A-9298-4DE5-BC22-A131BF0352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5DFA154-583D-4919-99D9-D05D76028D93}" type="slidenum">
              <a:rPr lang="en-US" altLang="en-US" sz="1200">
                <a:latin typeface="Arial" panose="020B0604020202020204" pitchFamily="34" charset="0"/>
                <a:ea typeface="ＭＳ Ｐゴシック" panose="020B0600070205080204" pitchFamily="34" charset="-128"/>
              </a:rPr>
              <a:pPr eaLnBrk="1" hangingPunct="1"/>
              <a:t>49</a:t>
            </a:fld>
            <a:endParaRPr lang="en-US" altLang="en-US" sz="1200">
              <a:latin typeface="Arial" panose="020B0604020202020204" pitchFamily="34" charset="0"/>
              <a:ea typeface="ＭＳ Ｐゴシック" panose="020B0600070205080204" pitchFamily="34" charset="-128"/>
            </a:endParaRPr>
          </a:p>
        </p:txBody>
      </p:sp>
      <p:sp>
        <p:nvSpPr>
          <p:cNvPr id="169987" name="Rectangle 2">
            <a:extLst>
              <a:ext uri="{FF2B5EF4-FFF2-40B4-BE49-F238E27FC236}">
                <a16:creationId xmlns:a16="http://schemas.microsoft.com/office/drawing/2014/main" id="{420F7271-590E-46E0-B0F9-AE600B1FC629}"/>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9988" name="Rectangle 3">
            <a:extLst>
              <a:ext uri="{FF2B5EF4-FFF2-40B4-BE49-F238E27FC236}">
                <a16:creationId xmlns:a16="http://schemas.microsoft.com/office/drawing/2014/main" id="{17004F6D-A2F0-4C00-8247-46D114722F97}"/>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281616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a:extLst>
              <a:ext uri="{FF2B5EF4-FFF2-40B4-BE49-F238E27FC236}">
                <a16:creationId xmlns:a16="http://schemas.microsoft.com/office/drawing/2014/main" id="{AB92D0CC-EF3D-4C31-B127-37CDC904D3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F05E991-6E3A-4351-BB6C-11B09D841679}" type="slidenum">
              <a:rPr lang="en-US" altLang="en-US" sz="1200">
                <a:latin typeface="Arial" panose="020B0604020202020204" pitchFamily="34" charset="0"/>
                <a:ea typeface="ＭＳ Ｐゴシック" panose="020B0600070205080204" pitchFamily="34" charset="-128"/>
              </a:rPr>
              <a:pPr eaLnBrk="1" hangingPunct="1"/>
              <a:t>51</a:t>
            </a:fld>
            <a:endParaRPr lang="en-US" altLang="en-US" sz="1200">
              <a:latin typeface="Arial" panose="020B0604020202020204" pitchFamily="34" charset="0"/>
              <a:ea typeface="ＭＳ Ｐゴシック" panose="020B0600070205080204" pitchFamily="34" charset="-128"/>
            </a:endParaRPr>
          </a:p>
        </p:txBody>
      </p:sp>
      <p:sp>
        <p:nvSpPr>
          <p:cNvPr id="171011" name="Rectangle 2">
            <a:extLst>
              <a:ext uri="{FF2B5EF4-FFF2-40B4-BE49-F238E27FC236}">
                <a16:creationId xmlns:a16="http://schemas.microsoft.com/office/drawing/2014/main" id="{C54A12B2-2EF9-4898-9451-33D3ED1BAB90}"/>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71012" name="Rectangle 3">
            <a:extLst>
              <a:ext uri="{FF2B5EF4-FFF2-40B4-BE49-F238E27FC236}">
                <a16:creationId xmlns:a16="http://schemas.microsoft.com/office/drawing/2014/main" id="{82B34871-1315-4CEC-A3E1-23FB088F8AD8}"/>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8376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ED6D99-B17F-4734-A0F9-57E5D3C5EC11}" type="slidenum">
              <a:rPr lang="en-US" altLang="en-US"/>
              <a:pPr>
                <a:defRPr/>
              </a:pPr>
              <a:t>‹#›</a:t>
            </a:fld>
            <a:endParaRPr lang="en-US" altLang="en-US"/>
          </a:p>
        </p:txBody>
      </p:sp>
    </p:spTree>
    <p:extLst>
      <p:ext uri="{BB962C8B-B14F-4D97-AF65-F5344CB8AC3E}">
        <p14:creationId xmlns:p14="http://schemas.microsoft.com/office/powerpoint/2010/main" val="1910399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426962-5328-4847-B9B7-C08A3800CA71}" type="slidenum">
              <a:rPr lang="en-US" altLang="en-US"/>
              <a:pPr>
                <a:defRPr/>
              </a:pPr>
              <a:t>‹#›</a:t>
            </a:fld>
            <a:endParaRPr lang="en-US" altLang="en-US"/>
          </a:p>
        </p:txBody>
      </p:sp>
    </p:spTree>
    <p:extLst>
      <p:ext uri="{BB962C8B-B14F-4D97-AF65-F5344CB8AC3E}">
        <p14:creationId xmlns:p14="http://schemas.microsoft.com/office/powerpoint/2010/main" val="1128935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D063BF-A0AF-4D22-98D8-3E2F51257ED8}" type="slidenum">
              <a:rPr lang="en-US" altLang="en-US"/>
              <a:pPr>
                <a:defRPr/>
              </a:pPr>
              <a:t>‹#›</a:t>
            </a:fld>
            <a:endParaRPr lang="en-US" altLang="en-US"/>
          </a:p>
        </p:txBody>
      </p:sp>
    </p:spTree>
    <p:extLst>
      <p:ext uri="{BB962C8B-B14F-4D97-AF65-F5344CB8AC3E}">
        <p14:creationId xmlns:p14="http://schemas.microsoft.com/office/powerpoint/2010/main" val="77102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E9A967-14EC-4E06-B5E5-4EA40C29B250}" type="slidenum">
              <a:rPr lang="en-US"/>
              <a:pPr>
                <a:defRPr/>
              </a:pPr>
              <a:t>‹#›</a:t>
            </a:fld>
            <a:endParaRPr lang="en-US"/>
          </a:p>
        </p:txBody>
      </p:sp>
    </p:spTree>
    <p:extLst>
      <p:ext uri="{BB962C8B-B14F-4D97-AF65-F5344CB8AC3E}">
        <p14:creationId xmlns:p14="http://schemas.microsoft.com/office/powerpoint/2010/main" val="1896816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844D-DEDF-4413-9D50-80FFF5C413B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465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DD8D81-517A-4782-9053-194D80215217}" type="slidenum">
              <a:rPr lang="en-US" altLang="en-US"/>
              <a:pPr>
                <a:defRPr/>
              </a:pPr>
              <a:t>‹#›</a:t>
            </a:fld>
            <a:endParaRPr lang="en-US" altLang="en-US"/>
          </a:p>
        </p:txBody>
      </p:sp>
    </p:spTree>
    <p:extLst>
      <p:ext uri="{BB962C8B-B14F-4D97-AF65-F5344CB8AC3E}">
        <p14:creationId xmlns:p14="http://schemas.microsoft.com/office/powerpoint/2010/main" val="301894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A7E37B-2EFF-4F95-BAF3-CF8BBA73A8A8}" type="slidenum">
              <a:rPr lang="en-US" altLang="en-US"/>
              <a:pPr>
                <a:defRPr/>
              </a:pPr>
              <a:t>‹#›</a:t>
            </a:fld>
            <a:endParaRPr lang="en-US" altLang="en-US"/>
          </a:p>
        </p:txBody>
      </p:sp>
    </p:spTree>
    <p:extLst>
      <p:ext uri="{BB962C8B-B14F-4D97-AF65-F5344CB8AC3E}">
        <p14:creationId xmlns:p14="http://schemas.microsoft.com/office/powerpoint/2010/main" val="229186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D98FA3-C9DB-461D-991F-CE83F04B2194}" type="slidenum">
              <a:rPr lang="en-US" altLang="en-US"/>
              <a:pPr>
                <a:defRPr/>
              </a:pPr>
              <a:t>‹#›</a:t>
            </a:fld>
            <a:endParaRPr lang="en-US" altLang="en-US"/>
          </a:p>
        </p:txBody>
      </p:sp>
    </p:spTree>
    <p:extLst>
      <p:ext uri="{BB962C8B-B14F-4D97-AF65-F5344CB8AC3E}">
        <p14:creationId xmlns:p14="http://schemas.microsoft.com/office/powerpoint/2010/main" val="2200472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A8E22EE-7611-4EA7-90CB-E6D2A8C6A53E}" type="slidenum">
              <a:rPr lang="en-US" altLang="en-US"/>
              <a:pPr>
                <a:defRPr/>
              </a:pPr>
              <a:t>‹#›</a:t>
            </a:fld>
            <a:endParaRPr lang="en-US" altLang="en-US"/>
          </a:p>
        </p:txBody>
      </p:sp>
    </p:spTree>
    <p:extLst>
      <p:ext uri="{BB962C8B-B14F-4D97-AF65-F5344CB8AC3E}">
        <p14:creationId xmlns:p14="http://schemas.microsoft.com/office/powerpoint/2010/main" val="316770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14DFAF1-A514-45D6-B208-FD6E64A470D9}" type="slidenum">
              <a:rPr lang="en-US" altLang="en-US"/>
              <a:pPr>
                <a:defRPr/>
              </a:pPr>
              <a:t>‹#›</a:t>
            </a:fld>
            <a:endParaRPr lang="en-US" altLang="en-US"/>
          </a:p>
        </p:txBody>
      </p:sp>
    </p:spTree>
    <p:extLst>
      <p:ext uri="{BB962C8B-B14F-4D97-AF65-F5344CB8AC3E}">
        <p14:creationId xmlns:p14="http://schemas.microsoft.com/office/powerpoint/2010/main" val="2488919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2D4695E-41F6-46D4-BD29-F14968E5D911}" type="slidenum">
              <a:rPr lang="en-US" altLang="en-US"/>
              <a:pPr>
                <a:defRPr/>
              </a:pPr>
              <a:t>‹#›</a:t>
            </a:fld>
            <a:endParaRPr lang="en-US" altLang="en-US"/>
          </a:p>
        </p:txBody>
      </p:sp>
    </p:spTree>
    <p:extLst>
      <p:ext uri="{BB962C8B-B14F-4D97-AF65-F5344CB8AC3E}">
        <p14:creationId xmlns:p14="http://schemas.microsoft.com/office/powerpoint/2010/main" val="143901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7392F4-7757-4087-AB0C-9B7D0EB6984C}" type="slidenum">
              <a:rPr lang="en-US" altLang="en-US"/>
              <a:pPr>
                <a:defRPr/>
              </a:pPr>
              <a:t>‹#›</a:t>
            </a:fld>
            <a:endParaRPr lang="en-US" altLang="en-US"/>
          </a:p>
        </p:txBody>
      </p:sp>
    </p:spTree>
    <p:extLst>
      <p:ext uri="{BB962C8B-B14F-4D97-AF65-F5344CB8AC3E}">
        <p14:creationId xmlns:p14="http://schemas.microsoft.com/office/powerpoint/2010/main" val="4071635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61F3E8-2D80-4680-A74E-4AD9BD6A6438}" type="slidenum">
              <a:rPr lang="en-US" altLang="en-US"/>
              <a:pPr>
                <a:defRPr/>
              </a:pPr>
              <a:t>‹#›</a:t>
            </a:fld>
            <a:endParaRPr lang="en-US" altLang="en-US"/>
          </a:p>
        </p:txBody>
      </p:sp>
    </p:spTree>
    <p:extLst>
      <p:ext uri="{BB962C8B-B14F-4D97-AF65-F5344CB8AC3E}">
        <p14:creationId xmlns:p14="http://schemas.microsoft.com/office/powerpoint/2010/main" val="2773246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02D9661C-1583-499B-B6F8-CF0A38CF8F1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50" r:id="rId12"/>
    <p:sldLayoutId id="2147483751" r:id="rId13"/>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tif"/><Relationship Id="rId7" Type="http://schemas.openxmlformats.org/officeDocument/2006/relationships/image" Target="../media/image10.tif"/><Relationship Id="rId2" Type="http://schemas.openxmlformats.org/officeDocument/2006/relationships/image" Target="../media/image5.tif"/><Relationship Id="rId1" Type="http://schemas.openxmlformats.org/officeDocument/2006/relationships/slideLayout" Target="../slideLayouts/slideLayout7.xml"/><Relationship Id="rId6" Type="http://schemas.openxmlformats.org/officeDocument/2006/relationships/image" Target="../media/image9.tif"/><Relationship Id="rId5" Type="http://schemas.openxmlformats.org/officeDocument/2006/relationships/image" Target="../media/image8.tif"/><Relationship Id="rId4" Type="http://schemas.openxmlformats.org/officeDocument/2006/relationships/image" Target="../media/image7.tif"/></Relationships>
</file>

<file path=ppt/slides/_rels/slide16.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oleObject" Target="../embeddings/oleObject2.bin"/><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7.emf"/><Relationship Id="rId5" Type="http://schemas.openxmlformats.org/officeDocument/2006/relationships/oleObject" Target="../embeddings/oleObject4.bin"/><Relationship Id="rId10" Type="http://schemas.openxmlformats.org/officeDocument/2006/relationships/image" Target="../media/image19.emf"/><Relationship Id="rId4" Type="http://schemas.openxmlformats.org/officeDocument/2006/relationships/image" Target="../media/image16.emf"/><Relationship Id="rId9"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53C9AA-578A-4F8C-A791-D26D4CB9745A}"/>
              </a:ext>
            </a:extLst>
          </p:cNvPr>
          <p:cNvSpPr>
            <a:spLocks noGrp="1"/>
          </p:cNvSpPr>
          <p:nvPr>
            <p:ph type="title"/>
          </p:nvPr>
        </p:nvSpPr>
        <p:spPr/>
        <p:txBody>
          <a:bodyPr/>
          <a:lstStyle/>
          <a:p>
            <a:r>
              <a:rPr lang="en-US" dirty="0"/>
              <a:t>Amino acid disorders II</a:t>
            </a:r>
          </a:p>
        </p:txBody>
      </p:sp>
      <p:sp>
        <p:nvSpPr>
          <p:cNvPr id="5" name="Content Placeholder 4">
            <a:extLst>
              <a:ext uri="{FF2B5EF4-FFF2-40B4-BE49-F238E27FC236}">
                <a16:creationId xmlns:a16="http://schemas.microsoft.com/office/drawing/2014/main" id="{587C19C0-3627-4DCF-9749-CD0845BB095A}"/>
              </a:ext>
            </a:extLst>
          </p:cNvPr>
          <p:cNvSpPr>
            <a:spLocks noGrp="1"/>
          </p:cNvSpPr>
          <p:nvPr>
            <p:ph idx="1"/>
          </p:nvPr>
        </p:nvSpPr>
        <p:spPr>
          <a:xfrm>
            <a:off x="628650" y="1487598"/>
            <a:ext cx="7886700" cy="4351338"/>
          </a:xfrm>
        </p:spPr>
        <p:txBody>
          <a:bodyPr/>
          <a:lstStyle/>
          <a:p>
            <a:r>
              <a:rPr lang="en-US" b="1" u="sng" dirty="0">
                <a:solidFill>
                  <a:srgbClr val="0070C0"/>
                </a:solidFill>
              </a:rPr>
              <a:t>Johan Van Hove</a:t>
            </a:r>
          </a:p>
          <a:p>
            <a:r>
              <a:rPr lang="en-US" b="1" dirty="0"/>
              <a:t>Amino acids</a:t>
            </a:r>
          </a:p>
          <a:p>
            <a:pPr lvl="1"/>
            <a:r>
              <a:rPr lang="en-US" sz="2000" dirty="0"/>
              <a:t>Glycine</a:t>
            </a:r>
          </a:p>
          <a:p>
            <a:pPr lvl="1"/>
            <a:r>
              <a:rPr lang="en-US" sz="2000" dirty="0"/>
              <a:t>Serine</a:t>
            </a:r>
          </a:p>
          <a:p>
            <a:r>
              <a:rPr lang="en-US" b="1" dirty="0"/>
              <a:t>Vitamins in the brain</a:t>
            </a:r>
          </a:p>
          <a:p>
            <a:pPr lvl="1"/>
            <a:r>
              <a:rPr lang="en-US" sz="2000" dirty="0"/>
              <a:t>Riboflavin</a:t>
            </a:r>
          </a:p>
          <a:p>
            <a:pPr lvl="1"/>
            <a:r>
              <a:rPr lang="en-US" sz="2000" dirty="0"/>
              <a:t>Thiamin</a:t>
            </a:r>
          </a:p>
          <a:p>
            <a:pPr lvl="1"/>
            <a:r>
              <a:rPr lang="en-US" sz="2000" dirty="0"/>
              <a:t>Folate</a:t>
            </a:r>
          </a:p>
          <a:p>
            <a:r>
              <a:rPr lang="en-US" b="1" u="sng" dirty="0">
                <a:solidFill>
                  <a:srgbClr val="0070C0"/>
                </a:solidFill>
              </a:rPr>
              <a:t>Curtis Coughlin</a:t>
            </a:r>
          </a:p>
          <a:p>
            <a:r>
              <a:rPr lang="en-US" dirty="0"/>
              <a:t>Lysine pathway disorders</a:t>
            </a:r>
          </a:p>
          <a:p>
            <a:pPr lvl="1"/>
            <a:r>
              <a:rPr lang="en-US" dirty="0"/>
              <a:t>Glutaric aciduria type I</a:t>
            </a:r>
          </a:p>
          <a:p>
            <a:pPr lvl="1"/>
            <a:r>
              <a:rPr lang="en-US" dirty="0"/>
              <a:t>Pyridoxine-dependent epilepsy</a:t>
            </a:r>
          </a:p>
          <a:p>
            <a:r>
              <a:rPr lang="en-US" dirty="0"/>
              <a:t>Pyridoxine disorders</a:t>
            </a:r>
          </a:p>
          <a:p>
            <a:endParaRPr lang="en-US" dirty="0"/>
          </a:p>
          <a:p>
            <a:r>
              <a:rPr lang="en-US" b="1" u="sng" dirty="0">
                <a:solidFill>
                  <a:srgbClr val="0070C0"/>
                </a:solidFill>
              </a:rPr>
              <a:t>Not covered: </a:t>
            </a:r>
            <a:r>
              <a:rPr lang="en-US" dirty="0"/>
              <a:t>Lipoate disorders, iron-sulfur </a:t>
            </a:r>
            <a:r>
              <a:rPr lang="en-US" dirty="0" err="1"/>
              <a:t>clusteropathies</a:t>
            </a:r>
            <a:r>
              <a:rPr lang="en-US" dirty="0"/>
              <a:t>, GLYT1</a:t>
            </a:r>
          </a:p>
        </p:txBody>
      </p:sp>
    </p:spTree>
    <p:extLst>
      <p:ext uri="{BB962C8B-B14F-4D97-AF65-F5344CB8AC3E}">
        <p14:creationId xmlns:p14="http://schemas.microsoft.com/office/powerpoint/2010/main" val="3853291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31838"/>
          </a:xfrm>
        </p:spPr>
        <p:txBody>
          <a:bodyPr>
            <a:normAutofit/>
          </a:bodyPr>
          <a:lstStyle/>
          <a:p>
            <a:r>
              <a:rPr lang="en-US" dirty="0"/>
              <a:t>Epilepsy - EEG</a:t>
            </a:r>
          </a:p>
        </p:txBody>
      </p:sp>
      <p:sp>
        <p:nvSpPr>
          <p:cNvPr id="3" name="Content Placeholder 2"/>
          <p:cNvSpPr>
            <a:spLocks noGrp="1"/>
          </p:cNvSpPr>
          <p:nvPr>
            <p:ph idx="1"/>
          </p:nvPr>
        </p:nvSpPr>
        <p:spPr>
          <a:xfrm>
            <a:off x="457200" y="609600"/>
            <a:ext cx="8229600" cy="4525963"/>
          </a:xfrm>
        </p:spPr>
        <p:txBody>
          <a:bodyPr>
            <a:noAutofit/>
          </a:bodyPr>
          <a:lstStyle/>
          <a:p>
            <a:r>
              <a:rPr lang="en-US" sz="2400" dirty="0"/>
              <a:t>A formal study has never been done: It is much needed</a:t>
            </a:r>
          </a:p>
          <a:p>
            <a:r>
              <a:rPr lang="en-US" sz="2400" dirty="0"/>
              <a:t>Poor background:</a:t>
            </a:r>
          </a:p>
          <a:p>
            <a:pPr lvl="1"/>
            <a:r>
              <a:rPr lang="en-US" sz="2400" dirty="0"/>
              <a:t>Neonate: burst suppression pattern</a:t>
            </a:r>
          </a:p>
          <a:p>
            <a:pPr lvl="1"/>
            <a:r>
              <a:rPr lang="en-US" sz="2400" dirty="0"/>
              <a:t>Infant: </a:t>
            </a:r>
            <a:r>
              <a:rPr lang="en-US" sz="2400" dirty="0" err="1"/>
              <a:t>hypsarrhythmia</a:t>
            </a:r>
            <a:endParaRPr lang="en-US" sz="2400" dirty="0"/>
          </a:p>
          <a:p>
            <a:pPr lvl="1"/>
            <a:r>
              <a:rPr lang="en-US" sz="2400" dirty="0"/>
              <a:t>Multifocal epilepsy</a:t>
            </a:r>
          </a:p>
          <a:p>
            <a:pPr lvl="1"/>
            <a:r>
              <a:rPr lang="en-US" sz="2400" dirty="0"/>
              <a:t>Myoclonic epilepsy, tonic epilepsy, multiple types</a:t>
            </a:r>
          </a:p>
          <a:p>
            <a:pPr lvl="2"/>
            <a:r>
              <a:rPr lang="en-US" sz="2100" dirty="0"/>
              <a:t>Can rarely appear focal</a:t>
            </a:r>
          </a:p>
          <a:p>
            <a:r>
              <a:rPr lang="en-US" sz="2400" dirty="0"/>
              <a:t>Severe: therapy-resistant</a:t>
            </a:r>
          </a:p>
          <a:p>
            <a:r>
              <a:rPr lang="en-US" sz="2400" dirty="0"/>
              <a:t>Best antiepileptic drugs:</a:t>
            </a:r>
          </a:p>
          <a:p>
            <a:pPr lvl="1"/>
            <a:r>
              <a:rPr lang="en-US" sz="2400" dirty="0"/>
              <a:t>Neonate: benzodiazepines (clonazepam, </a:t>
            </a:r>
            <a:r>
              <a:rPr lang="en-US" sz="2400" dirty="0" err="1"/>
              <a:t>clobazam</a:t>
            </a:r>
            <a:r>
              <a:rPr lang="en-US" sz="2400" dirty="0"/>
              <a:t>)</a:t>
            </a:r>
          </a:p>
          <a:p>
            <a:pPr lvl="1"/>
            <a:r>
              <a:rPr lang="en-US" sz="2400" dirty="0"/>
              <a:t>Infant: </a:t>
            </a:r>
            <a:r>
              <a:rPr lang="en-US" sz="2400" dirty="0" err="1"/>
              <a:t>topiramate</a:t>
            </a:r>
            <a:r>
              <a:rPr lang="en-US" sz="2400" dirty="0"/>
              <a:t>, </a:t>
            </a:r>
            <a:r>
              <a:rPr lang="en-US" sz="2400" dirty="0" err="1"/>
              <a:t>levetiracetam</a:t>
            </a:r>
            <a:r>
              <a:rPr lang="en-US" sz="2400" dirty="0"/>
              <a:t>, sometimes </a:t>
            </a:r>
            <a:r>
              <a:rPr lang="en-US" sz="2400" dirty="0" err="1"/>
              <a:t>felbamate</a:t>
            </a:r>
            <a:endParaRPr lang="en-US" sz="2400" dirty="0"/>
          </a:p>
          <a:p>
            <a:pPr lvl="1"/>
            <a:r>
              <a:rPr lang="en-US" sz="2400" dirty="0"/>
              <a:t>Ketogenic diet (lowers glycine)</a:t>
            </a:r>
          </a:p>
          <a:p>
            <a:pPr lvl="1"/>
            <a:r>
              <a:rPr lang="en-US" sz="2400" dirty="0"/>
              <a:t>Older: phenobarbital, vagal nerve stimulator</a:t>
            </a:r>
          </a:p>
          <a:p>
            <a:pPr lvl="1"/>
            <a:r>
              <a:rPr lang="en-US" sz="2400" b="1" dirty="0"/>
              <a:t>NOT use valproate, </a:t>
            </a:r>
            <a:r>
              <a:rPr lang="en-US" sz="2400" b="1" dirty="0" err="1"/>
              <a:t>vigabatrin</a:t>
            </a:r>
            <a:r>
              <a:rPr lang="en-US" sz="2400" dirty="0"/>
              <a:t>: worsening at least in some</a:t>
            </a:r>
          </a:p>
        </p:txBody>
      </p:sp>
    </p:spTree>
    <p:extLst>
      <p:ext uri="{BB962C8B-B14F-4D97-AF65-F5344CB8AC3E}">
        <p14:creationId xmlns:p14="http://schemas.microsoft.com/office/powerpoint/2010/main" val="1393450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76200"/>
            <a:ext cx="8229600" cy="639763"/>
          </a:xfrm>
        </p:spPr>
        <p:txBody>
          <a:bodyPr>
            <a:noAutofit/>
          </a:bodyPr>
          <a:lstStyle/>
          <a:p>
            <a:pPr eaLnBrk="1" hangingPunct="1"/>
            <a:r>
              <a:rPr lang="en-US" sz="3200" dirty="0"/>
              <a:t>Biochemistry = first line test</a:t>
            </a:r>
          </a:p>
        </p:txBody>
      </p:sp>
      <p:sp>
        <p:nvSpPr>
          <p:cNvPr id="18435" name="Rectangle 3"/>
          <p:cNvSpPr>
            <a:spLocks noGrp="1" noChangeArrowheads="1"/>
          </p:cNvSpPr>
          <p:nvPr>
            <p:ph type="body" idx="1"/>
          </p:nvPr>
        </p:nvSpPr>
        <p:spPr>
          <a:xfrm>
            <a:off x="228600" y="751562"/>
            <a:ext cx="8686800" cy="6258838"/>
          </a:xfrm>
        </p:spPr>
        <p:txBody>
          <a:bodyPr>
            <a:noAutofit/>
          </a:bodyPr>
          <a:lstStyle/>
          <a:p>
            <a:pPr eaLnBrk="1" hangingPunct="1"/>
            <a:r>
              <a:rPr lang="en-US" sz="2400" dirty="0"/>
              <a:t>Glycine is high</a:t>
            </a:r>
          </a:p>
          <a:p>
            <a:pPr eaLnBrk="1" hangingPunct="1"/>
            <a:r>
              <a:rPr lang="en-US" sz="2400" dirty="0"/>
              <a:t>Elevated glycine in blood (not specific, not sensitive!)</a:t>
            </a:r>
          </a:p>
          <a:p>
            <a:pPr eaLnBrk="1" hangingPunct="1"/>
            <a:endParaRPr lang="en-US" sz="2800" b="1" dirty="0">
              <a:solidFill>
                <a:srgbClr val="FF0000"/>
              </a:solidFill>
            </a:endParaRPr>
          </a:p>
          <a:p>
            <a:pPr eaLnBrk="1" hangingPunct="1"/>
            <a:r>
              <a:rPr lang="en-US" sz="2800" b="1" dirty="0">
                <a:solidFill>
                  <a:srgbClr val="FF0000"/>
                </a:solidFill>
              </a:rPr>
              <a:t>Elevated CSF glycine = primary diagnostic indicator!</a:t>
            </a:r>
          </a:p>
          <a:p>
            <a:pPr lvl="1" eaLnBrk="1" hangingPunct="1"/>
            <a:r>
              <a:rPr lang="en-US" sz="2400" dirty="0"/>
              <a:t>Age dependent </a:t>
            </a:r>
          </a:p>
          <a:p>
            <a:pPr lvl="1" eaLnBrk="1" hangingPunct="1"/>
            <a:r>
              <a:rPr lang="en-US" sz="2400" dirty="0"/>
              <a:t>Very rarely normal in mild NKH</a:t>
            </a:r>
          </a:p>
          <a:p>
            <a:pPr lvl="1" eaLnBrk="1" hangingPunct="1"/>
            <a:r>
              <a:rPr lang="en-US" sz="2400" dirty="0"/>
              <a:t>Only reliable if no elevation of CSF protein</a:t>
            </a:r>
          </a:p>
          <a:p>
            <a:pPr eaLnBrk="1" hangingPunct="1"/>
            <a:endParaRPr lang="en-US" sz="2400" dirty="0">
              <a:solidFill>
                <a:srgbClr val="FF0000"/>
              </a:solidFill>
            </a:endParaRPr>
          </a:p>
          <a:p>
            <a:pPr eaLnBrk="1" hangingPunct="1"/>
            <a:r>
              <a:rPr lang="en-US" sz="2400" dirty="0">
                <a:solidFill>
                  <a:srgbClr val="FF0000"/>
                </a:solidFill>
              </a:rPr>
              <a:t>Elevated </a:t>
            </a:r>
            <a:r>
              <a:rPr lang="en-US" sz="2400" dirty="0" err="1">
                <a:solidFill>
                  <a:srgbClr val="FF0000"/>
                </a:solidFill>
              </a:rPr>
              <a:t>CSF:plasma</a:t>
            </a:r>
            <a:r>
              <a:rPr lang="en-US" sz="2400" dirty="0">
                <a:solidFill>
                  <a:srgbClr val="FF0000"/>
                </a:solidFill>
              </a:rPr>
              <a:t> glycine ratio – </a:t>
            </a:r>
            <a:r>
              <a:rPr lang="en-US" sz="2400" b="1" dirty="0">
                <a:solidFill>
                  <a:srgbClr val="FF0000"/>
                </a:solidFill>
              </a:rPr>
              <a:t>secondary</a:t>
            </a:r>
            <a:r>
              <a:rPr lang="en-US" sz="2400" dirty="0">
                <a:solidFill>
                  <a:srgbClr val="FF0000"/>
                </a:solidFill>
              </a:rPr>
              <a:t> parameter</a:t>
            </a:r>
            <a:endParaRPr lang="en-US" sz="1800" dirty="0">
              <a:solidFill>
                <a:srgbClr val="FF0000"/>
              </a:solidFill>
            </a:endParaRPr>
          </a:p>
          <a:p>
            <a:pPr lvl="1" eaLnBrk="1" hangingPunct="1"/>
            <a:r>
              <a:rPr lang="en-US" sz="2400" dirty="0"/>
              <a:t>Normal </a:t>
            </a:r>
            <a:r>
              <a:rPr lang="en-US" sz="2400" dirty="0">
                <a:latin typeface="Calibri"/>
              </a:rPr>
              <a:t>≤</a:t>
            </a:r>
            <a:r>
              <a:rPr lang="en-US" sz="2400" dirty="0"/>
              <a:t> 0.02 ; affected ≥ 0.08; 0.02-0.06 predicts attenuated</a:t>
            </a:r>
          </a:p>
          <a:p>
            <a:pPr lvl="1" eaLnBrk="1" hangingPunct="1"/>
            <a:r>
              <a:rPr lang="en-US" sz="2400" dirty="0"/>
              <a:t>Only reliable if 1. CSF glycine is elevated 2. sampling at same time</a:t>
            </a:r>
            <a:endParaRPr lang="en-US" sz="2400" b="1" dirty="0">
              <a:solidFill>
                <a:srgbClr val="FF0000"/>
              </a:solidFill>
            </a:endParaRPr>
          </a:p>
        </p:txBody>
      </p:sp>
    </p:spTree>
    <p:extLst>
      <p:ext uri="{BB962C8B-B14F-4D97-AF65-F5344CB8AC3E}">
        <p14:creationId xmlns:p14="http://schemas.microsoft.com/office/powerpoint/2010/main" val="1604201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CSF glycine related to outcome DQ</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1066800" y="3639312"/>
            <a:ext cx="5638800" cy="0"/>
          </a:xfrm>
          <a:prstGeom prst="line">
            <a:avLst/>
          </a:prstGeom>
        </p:spPr>
        <p:style>
          <a:lnRef idx="3">
            <a:schemeClr val="accent3"/>
          </a:lnRef>
          <a:fillRef idx="0">
            <a:schemeClr val="accent3"/>
          </a:fillRef>
          <a:effectRef idx="2">
            <a:schemeClr val="accent3"/>
          </a:effectRef>
          <a:fontRef idx="minor">
            <a:schemeClr val="tx1"/>
          </a:fontRef>
        </p:style>
      </p:cxnSp>
      <p:sp>
        <p:nvSpPr>
          <p:cNvPr id="7" name="TextBox 6"/>
          <p:cNvSpPr txBox="1"/>
          <p:nvPr/>
        </p:nvSpPr>
        <p:spPr>
          <a:xfrm>
            <a:off x="6705600" y="3581400"/>
            <a:ext cx="1790683" cy="369332"/>
          </a:xfrm>
          <a:prstGeom prst="rect">
            <a:avLst/>
          </a:prstGeom>
          <a:noFill/>
        </p:spPr>
        <p:txBody>
          <a:bodyPr wrap="none" rtlCol="0">
            <a:spAutoFit/>
          </a:bodyPr>
          <a:lstStyle/>
          <a:p>
            <a:r>
              <a:rPr lang="en-US" dirty="0"/>
              <a:t>Cutoff at 230 </a:t>
            </a:r>
            <a:r>
              <a:rPr lang="en-US" dirty="0">
                <a:latin typeface="Times New Roman"/>
                <a:cs typeface="Times New Roman"/>
              </a:rPr>
              <a:t>µ</a:t>
            </a:r>
            <a:r>
              <a:rPr lang="en-US" dirty="0"/>
              <a:t>M</a:t>
            </a:r>
          </a:p>
        </p:txBody>
      </p:sp>
    </p:spTree>
    <p:extLst>
      <p:ext uri="{BB962C8B-B14F-4D97-AF65-F5344CB8AC3E}">
        <p14:creationId xmlns:p14="http://schemas.microsoft.com/office/powerpoint/2010/main" val="1658849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C31F0-A2DB-4194-A30E-4BF3B879E8D5}"/>
              </a:ext>
            </a:extLst>
          </p:cNvPr>
          <p:cNvSpPr>
            <a:spLocks noGrp="1"/>
          </p:cNvSpPr>
          <p:nvPr>
            <p:ph type="title"/>
          </p:nvPr>
        </p:nvSpPr>
        <p:spPr>
          <a:xfrm>
            <a:off x="629841" y="-141375"/>
            <a:ext cx="7886700" cy="1325563"/>
          </a:xfrm>
        </p:spPr>
        <p:txBody>
          <a:bodyPr>
            <a:normAutofit/>
          </a:bodyPr>
          <a:lstStyle/>
          <a:p>
            <a:r>
              <a:rPr lang="en-US" sz="3200" dirty="0"/>
              <a:t>CSF glycine / serine versus controls</a:t>
            </a:r>
            <a:br>
              <a:rPr lang="en-US" sz="3200" dirty="0"/>
            </a:br>
            <a:r>
              <a:rPr lang="en-US" sz="2000" dirty="0"/>
              <a:t>age &lt; 3 months</a:t>
            </a:r>
            <a:endParaRPr lang="en-US" sz="3200" dirty="0"/>
          </a:p>
        </p:txBody>
      </p:sp>
      <p:sp>
        <p:nvSpPr>
          <p:cNvPr id="5" name="Text Placeholder 4">
            <a:extLst>
              <a:ext uri="{FF2B5EF4-FFF2-40B4-BE49-F238E27FC236}">
                <a16:creationId xmlns:a16="http://schemas.microsoft.com/office/drawing/2014/main" id="{1DC051F5-34EF-4F9D-85CE-9A7A404D89BF}"/>
              </a:ext>
            </a:extLst>
          </p:cNvPr>
          <p:cNvSpPr>
            <a:spLocks noGrp="1"/>
          </p:cNvSpPr>
          <p:nvPr>
            <p:ph type="body" idx="1"/>
          </p:nvPr>
        </p:nvSpPr>
        <p:spPr>
          <a:xfrm>
            <a:off x="629842" y="730902"/>
            <a:ext cx="3868340" cy="823912"/>
          </a:xfrm>
        </p:spPr>
        <p:txBody>
          <a:bodyPr/>
          <a:lstStyle/>
          <a:p>
            <a:r>
              <a:rPr lang="en-US" dirty="0"/>
              <a:t>SHMT equilibrium</a:t>
            </a:r>
          </a:p>
        </p:txBody>
      </p:sp>
      <p:sp>
        <p:nvSpPr>
          <p:cNvPr id="6" name="Text Placeholder 5">
            <a:extLst>
              <a:ext uri="{FF2B5EF4-FFF2-40B4-BE49-F238E27FC236}">
                <a16:creationId xmlns:a16="http://schemas.microsoft.com/office/drawing/2014/main" id="{4516A841-6E6A-440A-A053-231674BAF77C}"/>
              </a:ext>
            </a:extLst>
          </p:cNvPr>
          <p:cNvSpPr>
            <a:spLocks noGrp="1"/>
          </p:cNvSpPr>
          <p:nvPr>
            <p:ph type="body" sz="quarter" idx="3"/>
          </p:nvPr>
        </p:nvSpPr>
        <p:spPr>
          <a:xfrm>
            <a:off x="4629150" y="717457"/>
            <a:ext cx="3887391" cy="823912"/>
          </a:xfrm>
        </p:spPr>
        <p:txBody>
          <a:bodyPr/>
          <a:lstStyle/>
          <a:p>
            <a:r>
              <a:rPr lang="en-US" dirty="0"/>
              <a:t>CSF serine</a:t>
            </a:r>
          </a:p>
        </p:txBody>
      </p:sp>
      <p:pic>
        <p:nvPicPr>
          <p:cNvPr id="10" name="Content Placeholder 9">
            <a:extLst>
              <a:ext uri="{FF2B5EF4-FFF2-40B4-BE49-F238E27FC236}">
                <a16:creationId xmlns:a16="http://schemas.microsoft.com/office/drawing/2014/main" id="{213F259A-CF36-4023-ABD3-21EE7D70CA3A}"/>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629150" y="1523132"/>
            <a:ext cx="3887788" cy="3111472"/>
          </a:xfrm>
        </p:spPr>
      </p:pic>
      <p:sp>
        <p:nvSpPr>
          <p:cNvPr id="12" name="TextBox 11">
            <a:extLst>
              <a:ext uri="{FF2B5EF4-FFF2-40B4-BE49-F238E27FC236}">
                <a16:creationId xmlns:a16="http://schemas.microsoft.com/office/drawing/2014/main" id="{126EE7DD-C6D0-4DA1-B8E6-644C7314EC11}"/>
              </a:ext>
            </a:extLst>
          </p:cNvPr>
          <p:cNvSpPr txBox="1"/>
          <p:nvPr/>
        </p:nvSpPr>
        <p:spPr>
          <a:xfrm>
            <a:off x="5311610" y="4578730"/>
            <a:ext cx="1452282" cy="369332"/>
          </a:xfrm>
          <a:prstGeom prst="rect">
            <a:avLst/>
          </a:prstGeom>
          <a:noFill/>
        </p:spPr>
        <p:txBody>
          <a:bodyPr wrap="square" rtlCol="0">
            <a:spAutoFit/>
          </a:bodyPr>
          <a:lstStyle/>
          <a:p>
            <a:r>
              <a:rPr lang="en-US" dirty="0"/>
              <a:t>NKH patients</a:t>
            </a:r>
          </a:p>
        </p:txBody>
      </p:sp>
      <p:sp>
        <p:nvSpPr>
          <p:cNvPr id="14" name="TextBox 13">
            <a:extLst>
              <a:ext uri="{FF2B5EF4-FFF2-40B4-BE49-F238E27FC236}">
                <a16:creationId xmlns:a16="http://schemas.microsoft.com/office/drawing/2014/main" id="{60CF26E8-19B5-4998-B7CD-E9E0A14880C3}"/>
              </a:ext>
            </a:extLst>
          </p:cNvPr>
          <p:cNvSpPr txBox="1"/>
          <p:nvPr/>
        </p:nvSpPr>
        <p:spPr>
          <a:xfrm>
            <a:off x="7055253" y="4578730"/>
            <a:ext cx="1008510" cy="369332"/>
          </a:xfrm>
          <a:prstGeom prst="rect">
            <a:avLst/>
          </a:prstGeom>
          <a:noFill/>
        </p:spPr>
        <p:txBody>
          <a:bodyPr wrap="square" rtlCol="0">
            <a:spAutoFit/>
          </a:bodyPr>
          <a:lstStyle/>
          <a:p>
            <a:r>
              <a:rPr lang="en-US" dirty="0"/>
              <a:t>controls</a:t>
            </a:r>
          </a:p>
        </p:txBody>
      </p:sp>
      <p:graphicFrame>
        <p:nvGraphicFramePr>
          <p:cNvPr id="16" name="Table 15">
            <a:extLst>
              <a:ext uri="{FF2B5EF4-FFF2-40B4-BE49-F238E27FC236}">
                <a16:creationId xmlns:a16="http://schemas.microsoft.com/office/drawing/2014/main" id="{7398B5FF-60EB-4DA7-9C19-F239F6940054}"/>
              </a:ext>
            </a:extLst>
          </p:cNvPr>
          <p:cNvGraphicFramePr>
            <a:graphicFrameLocks noGrp="1"/>
          </p:cNvGraphicFramePr>
          <p:nvPr/>
        </p:nvGraphicFramePr>
        <p:xfrm>
          <a:off x="1107144" y="5181600"/>
          <a:ext cx="7552760" cy="1489604"/>
        </p:xfrm>
        <a:graphic>
          <a:graphicData uri="http://schemas.openxmlformats.org/drawingml/2006/table">
            <a:tbl>
              <a:tblPr firstRow="1" bandRow="1">
                <a:tableStyleId>{5C22544A-7EE6-4342-B048-85BDC9FD1C3A}</a:tableStyleId>
              </a:tblPr>
              <a:tblGrid>
                <a:gridCol w="1622609">
                  <a:extLst>
                    <a:ext uri="{9D8B030D-6E8A-4147-A177-3AD203B41FA5}">
                      <a16:colId xmlns:a16="http://schemas.microsoft.com/office/drawing/2014/main" val="2307689000"/>
                    </a:ext>
                  </a:extLst>
                </a:gridCol>
                <a:gridCol w="1398495">
                  <a:extLst>
                    <a:ext uri="{9D8B030D-6E8A-4147-A177-3AD203B41FA5}">
                      <a16:colId xmlns:a16="http://schemas.microsoft.com/office/drawing/2014/main" val="1175284994"/>
                    </a:ext>
                  </a:extLst>
                </a:gridCol>
                <a:gridCol w="1510552">
                  <a:extLst>
                    <a:ext uri="{9D8B030D-6E8A-4147-A177-3AD203B41FA5}">
                      <a16:colId xmlns:a16="http://schemas.microsoft.com/office/drawing/2014/main" val="2050080664"/>
                    </a:ext>
                  </a:extLst>
                </a:gridCol>
                <a:gridCol w="1510552">
                  <a:extLst>
                    <a:ext uri="{9D8B030D-6E8A-4147-A177-3AD203B41FA5}">
                      <a16:colId xmlns:a16="http://schemas.microsoft.com/office/drawing/2014/main" val="2883364011"/>
                    </a:ext>
                  </a:extLst>
                </a:gridCol>
                <a:gridCol w="1510552">
                  <a:extLst>
                    <a:ext uri="{9D8B030D-6E8A-4147-A177-3AD203B41FA5}">
                      <a16:colId xmlns:a16="http://schemas.microsoft.com/office/drawing/2014/main" val="1505807806"/>
                    </a:ext>
                  </a:extLst>
                </a:gridCol>
              </a:tblGrid>
              <a:tr h="372401">
                <a:tc>
                  <a:txBody>
                    <a:bodyPr/>
                    <a:lstStyle/>
                    <a:p>
                      <a:r>
                        <a:rPr lang="en-US" dirty="0"/>
                        <a:t>CSF amino acid</a:t>
                      </a:r>
                    </a:p>
                  </a:txBody>
                  <a:tcPr/>
                </a:tc>
                <a:tc>
                  <a:txBody>
                    <a:bodyPr/>
                    <a:lstStyle/>
                    <a:p>
                      <a:r>
                        <a:rPr lang="en-US" dirty="0"/>
                        <a:t>NKH (26)</a:t>
                      </a:r>
                    </a:p>
                  </a:txBody>
                  <a:tcPr/>
                </a:tc>
                <a:tc>
                  <a:txBody>
                    <a:bodyPr/>
                    <a:lstStyle/>
                    <a:p>
                      <a:r>
                        <a:rPr lang="en-US" dirty="0"/>
                        <a:t>Control (13)</a:t>
                      </a:r>
                    </a:p>
                  </a:txBody>
                  <a:tcPr/>
                </a:tc>
                <a:tc>
                  <a:txBody>
                    <a:bodyPr/>
                    <a:lstStyle/>
                    <a:p>
                      <a:r>
                        <a:rPr lang="en-US" dirty="0"/>
                        <a:t>t-test </a:t>
                      </a:r>
                    </a:p>
                  </a:txBody>
                  <a:tcPr/>
                </a:tc>
                <a:tc>
                  <a:txBody>
                    <a:bodyPr/>
                    <a:lstStyle/>
                    <a:p>
                      <a:r>
                        <a:rPr lang="en-US" dirty="0"/>
                        <a:t> MWU </a:t>
                      </a:r>
                    </a:p>
                  </a:txBody>
                  <a:tcPr/>
                </a:tc>
                <a:extLst>
                  <a:ext uri="{0D108BD9-81ED-4DB2-BD59-A6C34878D82A}">
                    <a16:rowId xmlns:a16="http://schemas.microsoft.com/office/drawing/2014/main" val="1404537613"/>
                  </a:ext>
                </a:extLst>
              </a:tr>
              <a:tr h="372401">
                <a:tc>
                  <a:txBody>
                    <a:bodyPr/>
                    <a:lstStyle/>
                    <a:p>
                      <a:r>
                        <a:rPr lang="en-US" dirty="0"/>
                        <a:t>Glycine</a:t>
                      </a:r>
                    </a:p>
                  </a:txBody>
                  <a:tcPr/>
                </a:tc>
                <a:tc>
                  <a:txBody>
                    <a:bodyPr/>
                    <a:lstStyle/>
                    <a:p>
                      <a:r>
                        <a:rPr lang="en-US" dirty="0"/>
                        <a:t>225±132</a:t>
                      </a:r>
                    </a:p>
                  </a:txBody>
                  <a:tcPr/>
                </a:tc>
                <a:tc>
                  <a:txBody>
                    <a:bodyPr/>
                    <a:lstStyle/>
                    <a:p>
                      <a:r>
                        <a:rPr lang="en-US" dirty="0"/>
                        <a:t>10±4</a:t>
                      </a:r>
                    </a:p>
                  </a:txBody>
                  <a:tcPr/>
                </a:tc>
                <a:tc>
                  <a:txBody>
                    <a:bodyPr/>
                    <a:lstStyle/>
                    <a:p>
                      <a:r>
                        <a:rPr lang="en-US" dirty="0"/>
                        <a:t>p&lt;0.001</a:t>
                      </a:r>
                    </a:p>
                  </a:txBody>
                  <a:tcPr/>
                </a:tc>
                <a:tc>
                  <a:txBody>
                    <a:bodyPr/>
                    <a:lstStyle/>
                    <a:p>
                      <a:r>
                        <a:rPr lang="en-US" dirty="0"/>
                        <a:t>p&lt;0.001</a:t>
                      </a:r>
                    </a:p>
                  </a:txBody>
                  <a:tcPr/>
                </a:tc>
                <a:extLst>
                  <a:ext uri="{0D108BD9-81ED-4DB2-BD59-A6C34878D82A}">
                    <a16:rowId xmlns:a16="http://schemas.microsoft.com/office/drawing/2014/main" val="4035675419"/>
                  </a:ext>
                </a:extLst>
              </a:tr>
              <a:tr h="372401">
                <a:tc>
                  <a:txBody>
                    <a:bodyPr/>
                    <a:lstStyle/>
                    <a:p>
                      <a:r>
                        <a:rPr lang="en-US" dirty="0"/>
                        <a:t>Serine</a:t>
                      </a:r>
                    </a:p>
                  </a:txBody>
                  <a:tcPr/>
                </a:tc>
                <a:tc>
                  <a:txBody>
                    <a:bodyPr/>
                    <a:lstStyle/>
                    <a:p>
                      <a:r>
                        <a:rPr lang="en-US" dirty="0"/>
                        <a:t>52±14</a:t>
                      </a:r>
                    </a:p>
                  </a:txBody>
                  <a:tcPr/>
                </a:tc>
                <a:tc>
                  <a:txBody>
                    <a:bodyPr/>
                    <a:lstStyle/>
                    <a:p>
                      <a:r>
                        <a:rPr lang="en-US" dirty="0"/>
                        <a:t>67±18</a:t>
                      </a:r>
                    </a:p>
                  </a:txBody>
                  <a:tcPr/>
                </a:tc>
                <a:tc>
                  <a:txBody>
                    <a:bodyPr/>
                    <a:lstStyle/>
                    <a:p>
                      <a:r>
                        <a:rPr lang="en-US" dirty="0"/>
                        <a:t>p=0.005</a:t>
                      </a:r>
                    </a:p>
                  </a:txBody>
                  <a:tcPr/>
                </a:tc>
                <a:tc>
                  <a:txBody>
                    <a:bodyPr/>
                    <a:lstStyle/>
                    <a:p>
                      <a:r>
                        <a:rPr lang="en-US" dirty="0"/>
                        <a:t>p=0.014</a:t>
                      </a:r>
                    </a:p>
                  </a:txBody>
                  <a:tcPr/>
                </a:tc>
                <a:extLst>
                  <a:ext uri="{0D108BD9-81ED-4DB2-BD59-A6C34878D82A}">
                    <a16:rowId xmlns:a16="http://schemas.microsoft.com/office/drawing/2014/main" val="879207837"/>
                  </a:ext>
                </a:extLst>
              </a:tr>
              <a:tr h="372401">
                <a:tc>
                  <a:txBody>
                    <a:bodyPr/>
                    <a:lstStyle/>
                    <a:p>
                      <a:r>
                        <a:rPr lang="en-US" dirty="0"/>
                        <a:t>Threonine</a:t>
                      </a:r>
                    </a:p>
                  </a:txBody>
                  <a:tcPr/>
                </a:tc>
                <a:tc>
                  <a:txBody>
                    <a:bodyPr/>
                    <a:lstStyle/>
                    <a:p>
                      <a:r>
                        <a:rPr lang="en-US" dirty="0"/>
                        <a:t>78±35</a:t>
                      </a:r>
                    </a:p>
                  </a:txBody>
                  <a:tcPr/>
                </a:tc>
                <a:tc>
                  <a:txBody>
                    <a:bodyPr/>
                    <a:lstStyle/>
                    <a:p>
                      <a:r>
                        <a:rPr lang="en-US" dirty="0"/>
                        <a:t>62±27</a:t>
                      </a:r>
                    </a:p>
                  </a:txBody>
                  <a:tcPr/>
                </a:tc>
                <a:tc>
                  <a:txBody>
                    <a:bodyPr/>
                    <a:lstStyle/>
                    <a:p>
                      <a:r>
                        <a:rPr lang="en-US" dirty="0"/>
                        <a:t>p=0.156</a:t>
                      </a:r>
                    </a:p>
                  </a:txBody>
                  <a:tcPr/>
                </a:tc>
                <a:tc>
                  <a:txBody>
                    <a:bodyPr/>
                    <a:lstStyle/>
                    <a:p>
                      <a:r>
                        <a:rPr lang="en-US" dirty="0"/>
                        <a:t>p=0.125</a:t>
                      </a:r>
                    </a:p>
                  </a:txBody>
                  <a:tcPr/>
                </a:tc>
                <a:extLst>
                  <a:ext uri="{0D108BD9-81ED-4DB2-BD59-A6C34878D82A}">
                    <a16:rowId xmlns:a16="http://schemas.microsoft.com/office/drawing/2014/main" val="864045483"/>
                  </a:ext>
                </a:extLst>
              </a:tr>
            </a:tbl>
          </a:graphicData>
        </a:graphic>
      </p:graphicFrame>
      <p:pic>
        <p:nvPicPr>
          <p:cNvPr id="49" name="Content Placeholder 48">
            <a:extLst>
              <a:ext uri="{FF2B5EF4-FFF2-40B4-BE49-F238E27FC236}">
                <a16:creationId xmlns:a16="http://schemas.microsoft.com/office/drawing/2014/main" id="{13268F7C-0765-46DA-BE33-64B9CB4730C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1549039"/>
            <a:ext cx="4040188" cy="3480161"/>
          </a:xfrm>
        </p:spPr>
      </p:pic>
      <p:sp>
        <p:nvSpPr>
          <p:cNvPr id="50" name="Arrow: Down 49">
            <a:extLst>
              <a:ext uri="{FF2B5EF4-FFF2-40B4-BE49-F238E27FC236}">
                <a16:creationId xmlns:a16="http://schemas.microsoft.com/office/drawing/2014/main" id="{1202BE10-B5E4-4890-9224-D34A4D760B09}"/>
              </a:ext>
            </a:extLst>
          </p:cNvPr>
          <p:cNvSpPr/>
          <p:nvPr/>
        </p:nvSpPr>
        <p:spPr>
          <a:xfrm>
            <a:off x="4419600" y="2590799"/>
            <a:ext cx="304800" cy="404819"/>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1" name="Arrow: Down 50">
            <a:extLst>
              <a:ext uri="{FF2B5EF4-FFF2-40B4-BE49-F238E27FC236}">
                <a16:creationId xmlns:a16="http://schemas.microsoft.com/office/drawing/2014/main" id="{CC623C7D-6BD3-4E02-B0AD-739D017CF167}"/>
              </a:ext>
            </a:extLst>
          </p:cNvPr>
          <p:cNvSpPr/>
          <p:nvPr/>
        </p:nvSpPr>
        <p:spPr>
          <a:xfrm>
            <a:off x="2438400" y="2971799"/>
            <a:ext cx="304800" cy="404819"/>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2" name="Arrow: Down 51">
            <a:extLst>
              <a:ext uri="{FF2B5EF4-FFF2-40B4-BE49-F238E27FC236}">
                <a16:creationId xmlns:a16="http://schemas.microsoft.com/office/drawing/2014/main" id="{EA998731-EE69-42DF-BB70-B93AECFD6CAB}"/>
              </a:ext>
            </a:extLst>
          </p:cNvPr>
          <p:cNvSpPr/>
          <p:nvPr/>
        </p:nvSpPr>
        <p:spPr>
          <a:xfrm>
            <a:off x="1905000" y="4419599"/>
            <a:ext cx="304800" cy="404819"/>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EEE0C6FA-1861-4554-86FF-D975BE5883E1}"/>
              </a:ext>
            </a:extLst>
          </p:cNvPr>
          <p:cNvSpPr txBox="1"/>
          <p:nvPr/>
        </p:nvSpPr>
        <p:spPr>
          <a:xfrm>
            <a:off x="2819400" y="4114800"/>
            <a:ext cx="2038122" cy="646331"/>
          </a:xfrm>
          <a:prstGeom prst="rect">
            <a:avLst/>
          </a:prstGeom>
          <a:noFill/>
        </p:spPr>
        <p:txBody>
          <a:bodyPr wrap="none" rtlCol="0">
            <a:spAutoFit/>
          </a:bodyPr>
          <a:lstStyle/>
          <a:p>
            <a:r>
              <a:rPr lang="en-US" b="1" dirty="0">
                <a:solidFill>
                  <a:srgbClr val="C00000"/>
                </a:solidFill>
              </a:rPr>
              <a:t>Deficiency of</a:t>
            </a:r>
          </a:p>
          <a:p>
            <a:r>
              <a:rPr lang="en-US" b="1" dirty="0">
                <a:solidFill>
                  <a:srgbClr val="C00000"/>
                </a:solidFill>
              </a:rPr>
              <a:t>Folate methylation </a:t>
            </a:r>
          </a:p>
        </p:txBody>
      </p:sp>
    </p:spTree>
    <p:extLst>
      <p:ext uri="{BB962C8B-B14F-4D97-AF65-F5344CB8AC3E}">
        <p14:creationId xmlns:p14="http://schemas.microsoft.com/office/powerpoint/2010/main" val="307119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04800"/>
            <a:ext cx="7772400" cy="914400"/>
          </a:xfrm>
        </p:spPr>
        <p:txBody>
          <a:bodyPr/>
          <a:lstStyle/>
          <a:p>
            <a:pPr eaLnBrk="1" hangingPunct="1"/>
            <a:r>
              <a:rPr lang="en-US" dirty="0"/>
              <a:t>Radiology: Malformations</a:t>
            </a:r>
          </a:p>
        </p:txBody>
      </p:sp>
      <p:sp>
        <p:nvSpPr>
          <p:cNvPr id="16387" name="Rectangle 3"/>
          <p:cNvSpPr>
            <a:spLocks noGrp="1" noChangeArrowheads="1"/>
          </p:cNvSpPr>
          <p:nvPr>
            <p:ph type="body" idx="1"/>
          </p:nvPr>
        </p:nvSpPr>
        <p:spPr>
          <a:xfrm>
            <a:off x="685800" y="1066800"/>
            <a:ext cx="7848600" cy="1295400"/>
          </a:xfrm>
        </p:spPr>
        <p:txBody>
          <a:bodyPr>
            <a:normAutofit/>
          </a:bodyPr>
          <a:lstStyle/>
          <a:p>
            <a:pPr eaLnBrk="1" hangingPunct="1">
              <a:lnSpc>
                <a:spcPct val="90000"/>
              </a:lnSpc>
            </a:pPr>
            <a:r>
              <a:rPr lang="en-US" sz="2400" dirty="0" err="1"/>
              <a:t>Retrocerebellar</a:t>
            </a:r>
            <a:r>
              <a:rPr lang="en-US" sz="2400" dirty="0"/>
              <a:t> cystic area with hydrocephalus</a:t>
            </a:r>
          </a:p>
          <a:p>
            <a:pPr lvl="1">
              <a:lnSpc>
                <a:spcPct val="90000"/>
              </a:lnSpc>
            </a:pPr>
            <a:r>
              <a:rPr lang="en-US" sz="2000" dirty="0"/>
              <a:t>Obstruction at the </a:t>
            </a:r>
            <a:r>
              <a:rPr lang="en-US" sz="2000" dirty="0" err="1"/>
              <a:t>aquaeduct</a:t>
            </a:r>
            <a:r>
              <a:rPr lang="en-US" sz="2000" dirty="0"/>
              <a:t>: similar to the mouse models</a:t>
            </a:r>
          </a:p>
          <a:p>
            <a:pPr>
              <a:lnSpc>
                <a:spcPct val="90000"/>
              </a:lnSpc>
            </a:pPr>
            <a:r>
              <a:rPr lang="en-US" sz="2400" dirty="0"/>
              <a:t>NOT: corpus callosum absence, NOT </a:t>
            </a:r>
            <a:r>
              <a:rPr lang="en-US" sz="2400" dirty="0" err="1"/>
              <a:t>gyral</a:t>
            </a:r>
            <a:r>
              <a:rPr lang="en-US" sz="2400" dirty="0"/>
              <a:t> malformations</a:t>
            </a:r>
          </a:p>
        </p:txBody>
      </p:sp>
      <p:pic>
        <p:nvPicPr>
          <p:cNvPr id="16390" name="Picture 6" descr="Hydrocephalus"/>
          <p:cNvPicPr>
            <a:picLocks noChangeAspect="1" noChangeArrowheads="1"/>
          </p:cNvPicPr>
          <p:nvPr/>
        </p:nvPicPr>
        <p:blipFill>
          <a:blip r:embed="rId2" cstate="print"/>
          <a:srcRect/>
          <a:stretch>
            <a:fillRect/>
          </a:stretch>
        </p:blipFill>
        <p:spPr bwMode="auto">
          <a:xfrm>
            <a:off x="914400" y="2514600"/>
            <a:ext cx="3362325" cy="4191000"/>
          </a:xfrm>
          <a:prstGeom prst="rect">
            <a:avLst/>
          </a:prstGeom>
          <a:noFill/>
          <a:ln w="9525">
            <a:noFill/>
            <a:miter lim="800000"/>
            <a:headEnd/>
            <a:tailEnd/>
          </a:ln>
        </p:spPr>
      </p:pic>
      <p:sp>
        <p:nvSpPr>
          <p:cNvPr id="11" name="Line 7"/>
          <p:cNvSpPr>
            <a:spLocks noChangeShapeType="1"/>
          </p:cNvSpPr>
          <p:nvPr/>
        </p:nvSpPr>
        <p:spPr bwMode="auto">
          <a:xfrm flipH="1" flipV="1">
            <a:off x="3581400" y="6172200"/>
            <a:ext cx="914400" cy="152400"/>
          </a:xfrm>
          <a:prstGeom prst="line">
            <a:avLst/>
          </a:prstGeom>
          <a:ln>
            <a:solidFill>
              <a:srgbClr val="00B0F0"/>
            </a:solidFill>
            <a:tailEnd type="arrow"/>
          </a:ln>
        </p:spPr>
        <p:style>
          <a:lnRef idx="3">
            <a:schemeClr val="accent6"/>
          </a:lnRef>
          <a:fillRef idx="0">
            <a:schemeClr val="accent6"/>
          </a:fillRef>
          <a:effectRef idx="2">
            <a:schemeClr val="accent6"/>
          </a:effectRef>
          <a:fontRef idx="minor">
            <a:schemeClr val="tx1"/>
          </a:fontRef>
        </p:style>
        <p:txBody>
          <a:bodyPr/>
          <a:lstStyle/>
          <a:p>
            <a:pPr>
              <a:defRPr/>
            </a:pPr>
            <a:endParaRPr lang="en-US"/>
          </a:p>
        </p:txBody>
      </p:sp>
    </p:spTree>
    <p:extLst>
      <p:ext uri="{BB962C8B-B14F-4D97-AF65-F5344CB8AC3E}">
        <p14:creationId xmlns:p14="http://schemas.microsoft.com/office/powerpoint/2010/main" val="451860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06416"/>
            <a:ext cx="2609850" cy="183832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1" y="4648245"/>
            <a:ext cx="2666945" cy="220975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9904" y="62704"/>
            <a:ext cx="2438400" cy="288798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7375" y="3006416"/>
            <a:ext cx="3009900" cy="321945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9850" y="3006416"/>
            <a:ext cx="3057525" cy="316230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5627" y="74134"/>
            <a:ext cx="2948940" cy="2865120"/>
          </a:xfrm>
          <a:prstGeom prst="rect">
            <a:avLst/>
          </a:prstGeom>
        </p:spPr>
      </p:pic>
      <p:sp>
        <p:nvSpPr>
          <p:cNvPr id="17" name="Arrow: Right 16"/>
          <p:cNvSpPr/>
          <p:nvPr/>
        </p:nvSpPr>
        <p:spPr>
          <a:xfrm>
            <a:off x="2841811" y="963706"/>
            <a:ext cx="502024" cy="125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p:cNvSpPr/>
          <p:nvPr/>
        </p:nvSpPr>
        <p:spPr>
          <a:xfrm>
            <a:off x="609581" y="3756236"/>
            <a:ext cx="502024" cy="125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p:cNvSpPr/>
          <p:nvPr/>
        </p:nvSpPr>
        <p:spPr>
          <a:xfrm>
            <a:off x="394432" y="5961565"/>
            <a:ext cx="502024" cy="125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p:cNvSpPr/>
          <p:nvPr/>
        </p:nvSpPr>
        <p:spPr>
          <a:xfrm>
            <a:off x="3083846" y="4598917"/>
            <a:ext cx="502024" cy="125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p:cNvSpPr/>
          <p:nvPr/>
        </p:nvSpPr>
        <p:spPr>
          <a:xfrm>
            <a:off x="2855252" y="5280241"/>
            <a:ext cx="502024" cy="125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p:cNvSpPr/>
          <p:nvPr/>
        </p:nvSpPr>
        <p:spPr>
          <a:xfrm>
            <a:off x="5898802" y="5284730"/>
            <a:ext cx="502024" cy="125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flipH="1">
            <a:off x="359484" y="1555381"/>
            <a:ext cx="1594822" cy="707886"/>
          </a:xfrm>
          <a:prstGeom prst="rect">
            <a:avLst/>
          </a:prstGeom>
          <a:noFill/>
        </p:spPr>
        <p:txBody>
          <a:bodyPr wrap="square" rtlCol="0">
            <a:spAutoFit/>
          </a:bodyPr>
          <a:lstStyle/>
          <a:p>
            <a:r>
              <a:rPr lang="en-US" sz="2000" dirty="0"/>
              <a:t>Small corpus callosum </a:t>
            </a:r>
          </a:p>
        </p:txBody>
      </p:sp>
      <p:sp>
        <p:nvSpPr>
          <p:cNvPr id="24" name="TextBox 23"/>
          <p:cNvSpPr txBox="1"/>
          <p:nvPr/>
        </p:nvSpPr>
        <p:spPr>
          <a:xfrm>
            <a:off x="7642412" y="431996"/>
            <a:ext cx="1501588" cy="1415772"/>
          </a:xfrm>
          <a:prstGeom prst="rect">
            <a:avLst/>
          </a:prstGeom>
          <a:noFill/>
        </p:spPr>
        <p:txBody>
          <a:bodyPr wrap="square" rtlCol="0">
            <a:spAutoFit/>
          </a:bodyPr>
          <a:lstStyle/>
          <a:p>
            <a:r>
              <a:rPr lang="en-US" sz="2000" dirty="0"/>
              <a:t>Atrophy</a:t>
            </a:r>
          </a:p>
          <a:p>
            <a:r>
              <a:rPr lang="en-US" sz="1600" dirty="0"/>
              <a:t>Globus pallidus</a:t>
            </a:r>
          </a:p>
          <a:p>
            <a:r>
              <a:rPr lang="en-US" sz="1600" dirty="0"/>
              <a:t>Cortex</a:t>
            </a:r>
          </a:p>
          <a:p>
            <a:r>
              <a:rPr lang="en-US" sz="1600" dirty="0"/>
              <a:t>Hippocampus</a:t>
            </a:r>
          </a:p>
          <a:p>
            <a:r>
              <a:rPr lang="en-US" sz="1600" dirty="0"/>
              <a:t>Cerebellum</a:t>
            </a:r>
          </a:p>
        </p:txBody>
      </p:sp>
      <p:sp>
        <p:nvSpPr>
          <p:cNvPr id="25" name="TextBox 24"/>
          <p:cNvSpPr txBox="1"/>
          <p:nvPr/>
        </p:nvSpPr>
        <p:spPr>
          <a:xfrm>
            <a:off x="2859744" y="6391847"/>
            <a:ext cx="5836022" cy="400110"/>
          </a:xfrm>
          <a:prstGeom prst="rect">
            <a:avLst/>
          </a:prstGeom>
          <a:noFill/>
        </p:spPr>
        <p:txBody>
          <a:bodyPr wrap="square" rtlCol="0">
            <a:spAutoFit/>
          </a:bodyPr>
          <a:lstStyle/>
          <a:p>
            <a:r>
              <a:rPr lang="en-US" sz="2000" dirty="0"/>
              <a:t>Persistent pattern or diffusion restriction</a:t>
            </a:r>
          </a:p>
        </p:txBody>
      </p:sp>
      <p:sp>
        <p:nvSpPr>
          <p:cNvPr id="26" name="TextBox 25"/>
          <p:cNvSpPr txBox="1"/>
          <p:nvPr/>
        </p:nvSpPr>
        <p:spPr>
          <a:xfrm flipH="1">
            <a:off x="283284" y="219635"/>
            <a:ext cx="1607006" cy="707886"/>
          </a:xfrm>
          <a:prstGeom prst="rect">
            <a:avLst/>
          </a:prstGeom>
          <a:noFill/>
        </p:spPr>
        <p:txBody>
          <a:bodyPr wrap="square" rtlCol="0">
            <a:spAutoFit/>
          </a:bodyPr>
          <a:lstStyle/>
          <a:p>
            <a:r>
              <a:rPr lang="en-US" sz="2000" b="1" dirty="0"/>
              <a:t>SEVERE NKH</a:t>
            </a:r>
          </a:p>
          <a:p>
            <a:r>
              <a:rPr lang="en-US" sz="2000" b="1" dirty="0"/>
              <a:t>Age 3.5 </a:t>
            </a:r>
            <a:r>
              <a:rPr lang="en-US" sz="2000" b="1" dirty="0" err="1"/>
              <a:t>yrs</a:t>
            </a:r>
            <a:r>
              <a:rPr lang="en-US" sz="2000" b="1" dirty="0"/>
              <a:t> </a:t>
            </a:r>
          </a:p>
        </p:txBody>
      </p:sp>
    </p:spTree>
    <p:extLst>
      <p:ext uri="{BB962C8B-B14F-4D97-AF65-F5344CB8AC3E}">
        <p14:creationId xmlns:p14="http://schemas.microsoft.com/office/powerpoint/2010/main" val="1994391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899160"/>
            <a:ext cx="8994988" cy="5059680"/>
          </a:xfrm>
          <a:prstGeom prst="rect">
            <a:avLst/>
          </a:prstGeom>
        </p:spPr>
      </p:pic>
      <p:sp>
        <p:nvSpPr>
          <p:cNvPr id="3" name="TextBox 2"/>
          <p:cNvSpPr txBox="1"/>
          <p:nvPr/>
        </p:nvSpPr>
        <p:spPr>
          <a:xfrm>
            <a:off x="1199286" y="228600"/>
            <a:ext cx="6722482" cy="523220"/>
          </a:xfrm>
          <a:prstGeom prst="rect">
            <a:avLst/>
          </a:prstGeom>
          <a:noFill/>
        </p:spPr>
        <p:txBody>
          <a:bodyPr wrap="none" rtlCol="0">
            <a:spAutoFit/>
          </a:bodyPr>
          <a:lstStyle/>
          <a:p>
            <a:pPr algn="ctr"/>
            <a:r>
              <a:rPr lang="en-US" sz="2800" dirty="0"/>
              <a:t>Diffusion restriction pattern evolves with age</a:t>
            </a:r>
          </a:p>
        </p:txBody>
      </p:sp>
    </p:spTree>
    <p:extLst>
      <p:ext uri="{BB962C8B-B14F-4D97-AF65-F5344CB8AC3E}">
        <p14:creationId xmlns:p14="http://schemas.microsoft.com/office/powerpoint/2010/main" val="1992867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64FE0-A48A-45DE-94DA-CE612FA733D2}"/>
              </a:ext>
            </a:extLst>
          </p:cNvPr>
          <p:cNvSpPr>
            <a:spLocks noGrp="1"/>
          </p:cNvSpPr>
          <p:nvPr>
            <p:ph type="title"/>
          </p:nvPr>
        </p:nvSpPr>
        <p:spPr>
          <a:xfrm>
            <a:off x="628650" y="-31702"/>
            <a:ext cx="7886700" cy="811637"/>
          </a:xfrm>
        </p:spPr>
        <p:txBody>
          <a:bodyPr/>
          <a:lstStyle/>
          <a:p>
            <a:pPr algn="ctr"/>
            <a:r>
              <a:rPr lang="en-US" sz="3200" b="1" dirty="0"/>
              <a:t>Transient nonketotic hyperglycinemia</a:t>
            </a:r>
            <a:endParaRPr lang="en-US" dirty="0"/>
          </a:p>
        </p:txBody>
      </p:sp>
      <p:sp>
        <p:nvSpPr>
          <p:cNvPr id="3" name="Content Placeholder 2">
            <a:extLst>
              <a:ext uri="{FF2B5EF4-FFF2-40B4-BE49-F238E27FC236}">
                <a16:creationId xmlns:a16="http://schemas.microsoft.com/office/drawing/2014/main" id="{4DEA7D16-4ADF-43EC-9810-6E1BA93C1B2A}"/>
              </a:ext>
            </a:extLst>
          </p:cNvPr>
          <p:cNvSpPr>
            <a:spLocks noGrp="1"/>
          </p:cNvSpPr>
          <p:nvPr>
            <p:ph idx="1"/>
          </p:nvPr>
        </p:nvSpPr>
        <p:spPr>
          <a:xfrm>
            <a:off x="628650" y="561612"/>
            <a:ext cx="7886700" cy="1267188"/>
          </a:xfrm>
        </p:spPr>
        <p:txBody>
          <a:bodyPr>
            <a:normAutofit/>
          </a:bodyPr>
          <a:lstStyle/>
          <a:p>
            <a:pPr marL="0" indent="0">
              <a:lnSpc>
                <a:spcPct val="100000"/>
              </a:lnSpc>
              <a:spcBef>
                <a:spcPts val="0"/>
              </a:spcBef>
              <a:buNone/>
            </a:pPr>
            <a:endParaRPr lang="en-US" sz="2400" dirty="0"/>
          </a:p>
          <a:p>
            <a:pPr marL="0" indent="0">
              <a:lnSpc>
                <a:spcPct val="100000"/>
              </a:lnSpc>
              <a:spcBef>
                <a:spcPts val="0"/>
              </a:spcBef>
              <a:buNone/>
            </a:pPr>
            <a:r>
              <a:rPr lang="en-US" sz="2400" dirty="0"/>
              <a:t>There is no diffusion restriction in the first week. </a:t>
            </a:r>
          </a:p>
          <a:p>
            <a:pPr marL="0" indent="0">
              <a:lnSpc>
                <a:spcPct val="100000"/>
              </a:lnSpc>
              <a:spcBef>
                <a:spcPts val="0"/>
              </a:spcBef>
              <a:buNone/>
            </a:pPr>
            <a:r>
              <a:rPr lang="en-US" sz="2400" b="1" dirty="0">
                <a:solidFill>
                  <a:srgbClr val="FF0000"/>
                </a:solidFill>
              </a:rPr>
              <a:t>DIAGNOSTIC DIFFERENCE</a:t>
            </a:r>
          </a:p>
          <a:p>
            <a:endParaRPr lang="en-US" sz="2400" dirty="0"/>
          </a:p>
        </p:txBody>
      </p:sp>
      <p:pic>
        <p:nvPicPr>
          <p:cNvPr id="11" name="Picture 10">
            <a:extLst>
              <a:ext uri="{FF2B5EF4-FFF2-40B4-BE49-F238E27FC236}">
                <a16:creationId xmlns:a16="http://schemas.microsoft.com/office/drawing/2014/main" id="{49677661-9B6D-4865-B6B5-05F0FD25E925}"/>
              </a:ext>
            </a:extLst>
          </p:cNvPr>
          <p:cNvPicPr>
            <a:picLocks noChangeAspect="1"/>
          </p:cNvPicPr>
          <p:nvPr/>
        </p:nvPicPr>
        <p:blipFill rotWithShape="1">
          <a:blip r:embed="rId2">
            <a:extLst>
              <a:ext uri="{28A0092B-C50C-407E-A947-70E740481C1C}">
                <a14:useLocalDpi xmlns:a14="http://schemas.microsoft.com/office/drawing/2010/main" val="0"/>
              </a:ext>
            </a:extLst>
          </a:blip>
          <a:srcRect l="3946" t="766" r="3946" b="1034"/>
          <a:stretch/>
        </p:blipFill>
        <p:spPr>
          <a:xfrm>
            <a:off x="906555" y="2732965"/>
            <a:ext cx="3489663" cy="4049712"/>
          </a:xfrm>
          <a:prstGeom prst="rect">
            <a:avLst/>
          </a:prstGeom>
        </p:spPr>
      </p:pic>
      <p:pic>
        <p:nvPicPr>
          <p:cNvPr id="12" name="Picture 11">
            <a:extLst>
              <a:ext uri="{FF2B5EF4-FFF2-40B4-BE49-F238E27FC236}">
                <a16:creationId xmlns:a16="http://schemas.microsoft.com/office/drawing/2014/main" id="{112C2B69-12A4-4122-B489-35A388143086}"/>
              </a:ext>
            </a:extLst>
          </p:cNvPr>
          <p:cNvPicPr>
            <a:picLocks noChangeAspect="1"/>
          </p:cNvPicPr>
          <p:nvPr/>
        </p:nvPicPr>
        <p:blipFill rotWithShape="1">
          <a:blip r:embed="rId3">
            <a:extLst>
              <a:ext uri="{28A0092B-C50C-407E-A947-70E740481C1C}">
                <a14:useLocalDpi xmlns:a14="http://schemas.microsoft.com/office/drawing/2010/main" val="0"/>
              </a:ext>
            </a:extLst>
          </a:blip>
          <a:srcRect l="10640" t="6898" r="6171" b="2683"/>
          <a:stretch/>
        </p:blipFill>
        <p:spPr>
          <a:xfrm>
            <a:off x="4397207" y="2732965"/>
            <a:ext cx="3518147" cy="4062903"/>
          </a:xfrm>
          <a:prstGeom prst="rect">
            <a:avLst/>
          </a:prstGeom>
        </p:spPr>
      </p:pic>
    </p:spTree>
    <p:extLst>
      <p:ext uri="{BB962C8B-B14F-4D97-AF65-F5344CB8AC3E}">
        <p14:creationId xmlns:p14="http://schemas.microsoft.com/office/powerpoint/2010/main" val="2597509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228600"/>
            <a:ext cx="7886700" cy="1325563"/>
          </a:xfrm>
        </p:spPr>
        <p:txBody>
          <a:bodyPr>
            <a:normAutofit/>
          </a:bodyPr>
          <a:lstStyle/>
          <a:p>
            <a:r>
              <a:rPr lang="en-US" sz="2800" b="1" dirty="0"/>
              <a:t>Corpus callosum length</a:t>
            </a:r>
          </a:p>
        </p:txBody>
      </p:sp>
      <p:sp>
        <p:nvSpPr>
          <p:cNvPr id="3" name="Text Placeholder 2"/>
          <p:cNvSpPr>
            <a:spLocks noGrp="1"/>
          </p:cNvSpPr>
          <p:nvPr>
            <p:ph type="body" idx="1"/>
          </p:nvPr>
        </p:nvSpPr>
        <p:spPr>
          <a:xfrm>
            <a:off x="629842" y="1043732"/>
            <a:ext cx="3868340" cy="351051"/>
          </a:xfrm>
        </p:spPr>
        <p:txBody>
          <a:bodyPr>
            <a:noAutofit/>
          </a:bodyPr>
          <a:lstStyle/>
          <a:p>
            <a:pPr algn="ctr"/>
            <a:r>
              <a:rPr lang="en-US" dirty="0"/>
              <a:t>Anteroposterior diameter of the corpus callosum</a:t>
            </a:r>
          </a:p>
        </p:txBody>
      </p:sp>
      <p:sp>
        <p:nvSpPr>
          <p:cNvPr id="5" name="Text Placeholder 4"/>
          <p:cNvSpPr>
            <a:spLocks noGrp="1"/>
          </p:cNvSpPr>
          <p:nvPr>
            <p:ph type="body" sz="quarter" idx="3"/>
          </p:nvPr>
        </p:nvSpPr>
        <p:spPr>
          <a:xfrm>
            <a:off x="4629150" y="877886"/>
            <a:ext cx="3887391" cy="351052"/>
          </a:xfrm>
        </p:spPr>
        <p:txBody>
          <a:bodyPr>
            <a:normAutofit/>
          </a:bodyPr>
          <a:lstStyle/>
          <a:p>
            <a:pPr algn="ctr"/>
            <a:r>
              <a:rPr lang="en-US" dirty="0"/>
              <a:t>True length of corpus callosum</a:t>
            </a:r>
          </a:p>
        </p:txBody>
      </p:sp>
      <p:graphicFrame>
        <p:nvGraphicFramePr>
          <p:cNvPr id="7" name="Content Placeholder 6"/>
          <p:cNvGraphicFramePr>
            <a:graphicFrameLocks noGrp="1" noChangeAspect="1"/>
          </p:cNvGraphicFramePr>
          <p:nvPr>
            <p:ph sz="half" idx="2"/>
          </p:nvPr>
        </p:nvGraphicFramePr>
        <p:xfrm>
          <a:off x="762794" y="1322802"/>
          <a:ext cx="3429000" cy="3426167"/>
        </p:xfrm>
        <a:graphic>
          <a:graphicData uri="http://schemas.openxmlformats.org/presentationml/2006/ole">
            <mc:AlternateContent xmlns:mc="http://schemas.openxmlformats.org/markup-compatibility/2006">
              <mc:Choice xmlns:v="urn:schemas-microsoft-com:vml" Requires="v">
                <p:oleObj spid="_x0000_s114808" name="Acrobat Document" r:id="rId3" imgW="1920134" imgH="1919957" progId="AcroExch.Document.DC">
                  <p:embed/>
                </p:oleObj>
              </mc:Choice>
              <mc:Fallback>
                <p:oleObj name="Acrobat Document" r:id="rId3" imgW="1920134" imgH="1919957" progId="AcroExch.Document.DC">
                  <p:embed/>
                  <p:pic>
                    <p:nvPicPr>
                      <p:cNvPr id="7" name="Content Placeholder 6"/>
                      <p:cNvPicPr/>
                      <p:nvPr/>
                    </p:nvPicPr>
                    <p:blipFill>
                      <a:blip r:embed="rId4"/>
                      <a:stretch>
                        <a:fillRect/>
                      </a:stretch>
                    </p:blipFill>
                    <p:spPr>
                      <a:xfrm>
                        <a:off x="762794" y="1322802"/>
                        <a:ext cx="3429000" cy="3426167"/>
                      </a:xfrm>
                      <a:prstGeom prst="rect">
                        <a:avLst/>
                      </a:prstGeom>
                    </p:spPr>
                  </p:pic>
                </p:oleObj>
              </mc:Fallback>
            </mc:AlternateContent>
          </a:graphicData>
        </a:graphic>
      </p:graphicFrame>
      <p:graphicFrame>
        <p:nvGraphicFramePr>
          <p:cNvPr id="8" name="Content Placeholder 7"/>
          <p:cNvGraphicFramePr>
            <a:graphicFrameLocks noGrp="1" noChangeAspect="1"/>
          </p:cNvGraphicFramePr>
          <p:nvPr>
            <p:ph sz="quarter" idx="4"/>
          </p:nvPr>
        </p:nvGraphicFramePr>
        <p:xfrm>
          <a:off x="4953001" y="1272794"/>
          <a:ext cx="3468687" cy="3465820"/>
        </p:xfrm>
        <a:graphic>
          <a:graphicData uri="http://schemas.openxmlformats.org/presentationml/2006/ole">
            <mc:AlternateContent xmlns:mc="http://schemas.openxmlformats.org/markup-compatibility/2006">
              <mc:Choice xmlns:v="urn:schemas-microsoft-com:vml" Requires="v">
                <p:oleObj spid="_x0000_s114809" name="Acrobat Document" r:id="rId5" imgW="1920134" imgH="1919957" progId="AcroExch.Document.DC">
                  <p:embed/>
                </p:oleObj>
              </mc:Choice>
              <mc:Fallback>
                <p:oleObj name="Acrobat Document" r:id="rId5" imgW="1920134" imgH="1919957" progId="AcroExch.Document.DC">
                  <p:embed/>
                  <p:pic>
                    <p:nvPicPr>
                      <p:cNvPr id="8" name="Content Placeholder 7"/>
                      <p:cNvPicPr/>
                      <p:nvPr/>
                    </p:nvPicPr>
                    <p:blipFill>
                      <a:blip r:embed="rId6"/>
                      <a:stretch>
                        <a:fillRect/>
                      </a:stretch>
                    </p:blipFill>
                    <p:spPr>
                      <a:xfrm>
                        <a:off x="4953001" y="1272794"/>
                        <a:ext cx="3468687" cy="3465820"/>
                      </a:xfrm>
                      <a:prstGeom prst="rect">
                        <a:avLst/>
                      </a:prstGeom>
                    </p:spPr>
                  </p:pic>
                </p:oleObj>
              </mc:Fallback>
            </mc:AlternateContent>
          </a:graphicData>
        </a:graphic>
      </p:graphicFrame>
      <p:sp>
        <p:nvSpPr>
          <p:cNvPr id="6" name="TextBox 5"/>
          <p:cNvSpPr txBox="1"/>
          <p:nvPr/>
        </p:nvSpPr>
        <p:spPr>
          <a:xfrm>
            <a:off x="20787" y="4689349"/>
            <a:ext cx="4553426" cy="646331"/>
          </a:xfrm>
          <a:prstGeom prst="rect">
            <a:avLst/>
          </a:prstGeom>
          <a:noFill/>
        </p:spPr>
        <p:txBody>
          <a:bodyPr wrap="none" rtlCol="0">
            <a:spAutoFit/>
          </a:bodyPr>
          <a:lstStyle/>
          <a:p>
            <a:r>
              <a:rPr lang="en-US" dirty="0"/>
              <a:t>Predictor: Lowest values in attenuated: 32 mm</a:t>
            </a:r>
          </a:p>
          <a:p>
            <a:r>
              <a:rPr lang="en-US" dirty="0"/>
              <a:t>7 out of 10 severe patients below this value</a:t>
            </a:r>
          </a:p>
        </p:txBody>
      </p:sp>
      <p:sp>
        <p:nvSpPr>
          <p:cNvPr id="9" name="TextBox 8"/>
          <p:cNvSpPr txBox="1"/>
          <p:nvPr/>
        </p:nvSpPr>
        <p:spPr>
          <a:xfrm>
            <a:off x="4456157" y="4691028"/>
            <a:ext cx="4728154" cy="646331"/>
          </a:xfrm>
          <a:prstGeom prst="rect">
            <a:avLst/>
          </a:prstGeom>
          <a:noFill/>
        </p:spPr>
        <p:txBody>
          <a:bodyPr wrap="square" rtlCol="0">
            <a:spAutoFit/>
          </a:bodyPr>
          <a:lstStyle/>
          <a:p>
            <a:r>
              <a:rPr lang="en-US" dirty="0"/>
              <a:t>Predictor: Lowest values in attenuated: 35.5 mm</a:t>
            </a:r>
          </a:p>
          <a:p>
            <a:r>
              <a:rPr lang="en-US" dirty="0"/>
              <a:t>6 out of 10 severe patients below this value</a:t>
            </a:r>
          </a:p>
        </p:txBody>
      </p:sp>
    </p:spTree>
    <p:extLst>
      <p:ext uri="{BB962C8B-B14F-4D97-AF65-F5344CB8AC3E}">
        <p14:creationId xmlns:p14="http://schemas.microsoft.com/office/powerpoint/2010/main" val="1095610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219835"/>
            <a:ext cx="7746717" cy="473188"/>
          </a:xfrm>
        </p:spPr>
        <p:txBody>
          <a:bodyPr>
            <a:normAutofit fontScale="90000"/>
          </a:bodyPr>
          <a:lstStyle/>
          <a:p>
            <a:pPr algn="ctr"/>
            <a:r>
              <a:rPr lang="en-US" sz="3100" b="1" dirty="0"/>
              <a:t>Corpus</a:t>
            </a:r>
            <a:r>
              <a:rPr lang="en-US" sz="2800" b="1" dirty="0"/>
              <a:t> callosum thickness</a:t>
            </a:r>
          </a:p>
        </p:txBody>
      </p:sp>
      <p:sp>
        <p:nvSpPr>
          <p:cNvPr id="3" name="Text Placeholder 2"/>
          <p:cNvSpPr>
            <a:spLocks noGrp="1"/>
          </p:cNvSpPr>
          <p:nvPr>
            <p:ph type="body" idx="1"/>
          </p:nvPr>
        </p:nvSpPr>
        <p:spPr>
          <a:xfrm>
            <a:off x="165847" y="742182"/>
            <a:ext cx="1723243" cy="360248"/>
          </a:xfrm>
        </p:spPr>
        <p:txBody>
          <a:bodyPr>
            <a:normAutofit/>
          </a:bodyPr>
          <a:lstStyle/>
          <a:p>
            <a:r>
              <a:rPr lang="en-US" dirty="0"/>
              <a:t>Genu thickness</a:t>
            </a:r>
          </a:p>
        </p:txBody>
      </p:sp>
      <p:sp>
        <p:nvSpPr>
          <p:cNvPr id="5" name="Text Placeholder 4"/>
          <p:cNvSpPr>
            <a:spLocks noGrp="1"/>
          </p:cNvSpPr>
          <p:nvPr>
            <p:ph type="body" sz="quarter" idx="3"/>
          </p:nvPr>
        </p:nvSpPr>
        <p:spPr>
          <a:xfrm>
            <a:off x="4335352" y="742182"/>
            <a:ext cx="1804189" cy="360248"/>
          </a:xfrm>
        </p:spPr>
        <p:txBody>
          <a:bodyPr>
            <a:normAutofit/>
          </a:bodyPr>
          <a:lstStyle/>
          <a:p>
            <a:r>
              <a:rPr lang="en-US" dirty="0"/>
              <a:t>Body thickness</a:t>
            </a:r>
          </a:p>
        </p:txBody>
      </p:sp>
      <p:graphicFrame>
        <p:nvGraphicFramePr>
          <p:cNvPr id="7" name="Content Placeholder 6"/>
          <p:cNvGraphicFramePr>
            <a:graphicFrameLocks noGrp="1" noChangeAspect="1"/>
          </p:cNvGraphicFramePr>
          <p:nvPr>
            <p:ph sz="half" idx="2"/>
          </p:nvPr>
        </p:nvGraphicFramePr>
        <p:xfrm>
          <a:off x="1064534" y="1123774"/>
          <a:ext cx="3386442" cy="2537646"/>
        </p:xfrm>
        <a:graphic>
          <a:graphicData uri="http://schemas.openxmlformats.org/presentationml/2006/ole">
            <mc:AlternateContent xmlns:mc="http://schemas.openxmlformats.org/markup-compatibility/2006">
              <mc:Choice xmlns:v="urn:schemas-microsoft-com:vml" Requires="v">
                <p:oleObj spid="_x0000_s115950" name="Acrobat Document" r:id="rId3" imgW="1920134" imgH="1919957" progId="AcroExch.Document.DC">
                  <p:embed/>
                </p:oleObj>
              </mc:Choice>
              <mc:Fallback>
                <p:oleObj name="Acrobat Document" r:id="rId3" imgW="1920134" imgH="1919957" progId="AcroExch.Document.DC">
                  <p:embed/>
                  <p:pic>
                    <p:nvPicPr>
                      <p:cNvPr id="7" name="Content Placeholder 6"/>
                      <p:cNvPicPr/>
                      <p:nvPr/>
                    </p:nvPicPr>
                    <p:blipFill>
                      <a:blip r:embed="rId4"/>
                      <a:stretch>
                        <a:fillRect/>
                      </a:stretch>
                    </p:blipFill>
                    <p:spPr>
                      <a:xfrm>
                        <a:off x="1064534" y="1123774"/>
                        <a:ext cx="3386442" cy="2537646"/>
                      </a:xfrm>
                      <a:prstGeom prst="rect">
                        <a:avLst/>
                      </a:prstGeom>
                    </p:spPr>
                  </p:pic>
                </p:oleObj>
              </mc:Fallback>
            </mc:AlternateContent>
          </a:graphicData>
        </a:graphic>
      </p:graphicFrame>
      <p:graphicFrame>
        <p:nvGraphicFramePr>
          <p:cNvPr id="8" name="Content Placeholder 7"/>
          <p:cNvGraphicFramePr>
            <a:graphicFrameLocks noGrp="1" noChangeAspect="1"/>
          </p:cNvGraphicFramePr>
          <p:nvPr>
            <p:ph sz="quarter" idx="4"/>
          </p:nvPr>
        </p:nvGraphicFramePr>
        <p:xfrm>
          <a:off x="5248958" y="1123774"/>
          <a:ext cx="3386441" cy="2537646"/>
        </p:xfrm>
        <a:graphic>
          <a:graphicData uri="http://schemas.openxmlformats.org/presentationml/2006/ole">
            <mc:AlternateContent xmlns:mc="http://schemas.openxmlformats.org/markup-compatibility/2006">
              <mc:Choice xmlns:v="urn:schemas-microsoft-com:vml" Requires="v">
                <p:oleObj spid="_x0000_s115951" name="Acrobat Document" r:id="rId5" imgW="1920134" imgH="1919957" progId="AcroExch.Document.DC">
                  <p:embed/>
                </p:oleObj>
              </mc:Choice>
              <mc:Fallback>
                <p:oleObj name="Acrobat Document" r:id="rId5" imgW="1920134" imgH="1919957" progId="AcroExch.Document.DC">
                  <p:embed/>
                  <p:pic>
                    <p:nvPicPr>
                      <p:cNvPr id="8" name="Content Placeholder 7"/>
                      <p:cNvPicPr/>
                      <p:nvPr/>
                    </p:nvPicPr>
                    <p:blipFill>
                      <a:blip r:embed="rId6"/>
                      <a:stretch>
                        <a:fillRect/>
                      </a:stretch>
                    </p:blipFill>
                    <p:spPr>
                      <a:xfrm>
                        <a:off x="5248958" y="1123774"/>
                        <a:ext cx="3386441" cy="2537646"/>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5201897" y="3795633"/>
          <a:ext cx="3489518" cy="2614975"/>
        </p:xfrm>
        <a:graphic>
          <a:graphicData uri="http://schemas.openxmlformats.org/presentationml/2006/ole">
            <mc:AlternateContent xmlns:mc="http://schemas.openxmlformats.org/markup-compatibility/2006">
              <mc:Choice xmlns:v="urn:schemas-microsoft-com:vml" Requires="v">
                <p:oleObj spid="_x0000_s115952" name="Acrobat Document" r:id="rId7" imgW="1920134" imgH="1919957" progId="AcroExch.Document.DC">
                  <p:embed/>
                </p:oleObj>
              </mc:Choice>
              <mc:Fallback>
                <p:oleObj name="Acrobat Document" r:id="rId7" imgW="1920134" imgH="1919957" progId="AcroExch.Document.DC">
                  <p:embed/>
                  <p:pic>
                    <p:nvPicPr>
                      <p:cNvPr id="12" name="Object 11"/>
                      <p:cNvPicPr/>
                      <p:nvPr/>
                    </p:nvPicPr>
                    <p:blipFill>
                      <a:blip r:embed="rId8"/>
                      <a:stretch>
                        <a:fillRect/>
                      </a:stretch>
                    </p:blipFill>
                    <p:spPr>
                      <a:xfrm>
                        <a:off x="5201897" y="3795633"/>
                        <a:ext cx="3489518" cy="2614975"/>
                      </a:xfrm>
                      <a:prstGeom prst="rect">
                        <a:avLst/>
                      </a:prstGeom>
                    </p:spPr>
                  </p:pic>
                </p:oleObj>
              </mc:Fallback>
            </mc:AlternateContent>
          </a:graphicData>
        </a:graphic>
      </p:graphicFrame>
      <p:graphicFrame>
        <p:nvGraphicFramePr>
          <p:cNvPr id="13" name="Object 12"/>
          <p:cNvGraphicFramePr>
            <a:graphicFrameLocks noChangeAspect="1"/>
          </p:cNvGraphicFramePr>
          <p:nvPr/>
        </p:nvGraphicFramePr>
        <p:xfrm>
          <a:off x="982318" y="3795630"/>
          <a:ext cx="3566517" cy="2672677"/>
        </p:xfrm>
        <a:graphic>
          <a:graphicData uri="http://schemas.openxmlformats.org/presentationml/2006/ole">
            <mc:AlternateContent xmlns:mc="http://schemas.openxmlformats.org/markup-compatibility/2006">
              <mc:Choice xmlns:v="urn:schemas-microsoft-com:vml" Requires="v">
                <p:oleObj spid="_x0000_s115953" name="Acrobat Document" r:id="rId9" imgW="1920134" imgH="1919957" progId="AcroExch.Document.DC">
                  <p:embed/>
                </p:oleObj>
              </mc:Choice>
              <mc:Fallback>
                <p:oleObj name="Acrobat Document" r:id="rId9" imgW="1920134" imgH="1919957" progId="AcroExch.Document.DC">
                  <p:embed/>
                  <p:pic>
                    <p:nvPicPr>
                      <p:cNvPr id="13" name="Object 12"/>
                      <p:cNvPicPr/>
                      <p:nvPr/>
                    </p:nvPicPr>
                    <p:blipFill>
                      <a:blip r:embed="rId10"/>
                      <a:stretch>
                        <a:fillRect/>
                      </a:stretch>
                    </p:blipFill>
                    <p:spPr>
                      <a:xfrm>
                        <a:off x="982318" y="3795630"/>
                        <a:ext cx="3566517" cy="2672677"/>
                      </a:xfrm>
                      <a:prstGeom prst="rect">
                        <a:avLst/>
                      </a:prstGeom>
                    </p:spPr>
                  </p:pic>
                </p:oleObj>
              </mc:Fallback>
            </mc:AlternateContent>
          </a:graphicData>
        </a:graphic>
      </p:graphicFrame>
      <p:sp>
        <p:nvSpPr>
          <p:cNvPr id="9" name="Text Placeholder 2"/>
          <p:cNvSpPr txBox="1">
            <a:spLocks/>
          </p:cNvSpPr>
          <p:nvPr/>
        </p:nvSpPr>
        <p:spPr>
          <a:xfrm>
            <a:off x="165847" y="3533384"/>
            <a:ext cx="2105078" cy="360248"/>
          </a:xfrm>
          <a:prstGeom prst="rect">
            <a:avLst/>
          </a:prstGeom>
        </p:spPr>
        <p:txBody>
          <a:bodyPr vert="horz" lIns="91440" tIns="45720" rIns="91440" bIns="45720" rtlCol="0" anchor="b">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Isthmus thickness</a:t>
            </a:r>
          </a:p>
        </p:txBody>
      </p:sp>
      <p:sp>
        <p:nvSpPr>
          <p:cNvPr id="10" name="Text Placeholder 4"/>
          <p:cNvSpPr txBox="1">
            <a:spLocks/>
          </p:cNvSpPr>
          <p:nvPr/>
        </p:nvSpPr>
        <p:spPr>
          <a:xfrm>
            <a:off x="4335352" y="3533384"/>
            <a:ext cx="2356850" cy="360248"/>
          </a:xfrm>
          <a:prstGeom prst="rect">
            <a:avLst/>
          </a:prstGeom>
        </p:spPr>
        <p:txBody>
          <a:bodyPr vert="horz" lIns="91440" tIns="45720" rIns="91440" bIns="45720" rtlCol="0" anchor="b">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Splenium thickness </a:t>
            </a:r>
          </a:p>
        </p:txBody>
      </p:sp>
    </p:spTree>
    <p:extLst>
      <p:ext uri="{BB962C8B-B14F-4D97-AF65-F5344CB8AC3E}">
        <p14:creationId xmlns:p14="http://schemas.microsoft.com/office/powerpoint/2010/main" val="977906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E7A2A-4212-4261-B066-14C880473315}"/>
              </a:ext>
            </a:extLst>
          </p:cNvPr>
          <p:cNvSpPr>
            <a:spLocks noGrp="1"/>
          </p:cNvSpPr>
          <p:nvPr>
            <p:ph type="ctrTitle"/>
          </p:nvPr>
        </p:nvSpPr>
        <p:spPr/>
        <p:txBody>
          <a:bodyPr/>
          <a:lstStyle/>
          <a:p>
            <a:r>
              <a:rPr lang="en-US" dirty="0"/>
              <a:t>Glycine</a:t>
            </a:r>
          </a:p>
        </p:txBody>
      </p:sp>
      <p:sp>
        <p:nvSpPr>
          <p:cNvPr id="3" name="Subtitle 2">
            <a:extLst>
              <a:ext uri="{FF2B5EF4-FFF2-40B4-BE49-F238E27FC236}">
                <a16:creationId xmlns:a16="http://schemas.microsoft.com/office/drawing/2014/main" id="{AAF8A047-206F-4BF5-A00F-D1CB3FABA4D4}"/>
              </a:ext>
            </a:extLst>
          </p:cNvPr>
          <p:cNvSpPr>
            <a:spLocks noGrp="1"/>
          </p:cNvSpPr>
          <p:nvPr>
            <p:ph type="subTitle" idx="1"/>
          </p:nvPr>
        </p:nvSpPr>
        <p:spPr/>
        <p:txBody>
          <a:bodyPr/>
          <a:lstStyle/>
          <a:p>
            <a:r>
              <a:rPr lang="en-US" dirty="0"/>
              <a:t>Glycine encephalopathies</a:t>
            </a:r>
          </a:p>
        </p:txBody>
      </p:sp>
    </p:spTree>
    <p:extLst>
      <p:ext uri="{BB962C8B-B14F-4D97-AF65-F5344CB8AC3E}">
        <p14:creationId xmlns:p14="http://schemas.microsoft.com/office/powerpoint/2010/main" val="2943967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1D9611E-F89C-4589-8FAB-A544796F0F58}"/>
              </a:ext>
            </a:extLst>
          </p:cNvPr>
          <p:cNvSpPr>
            <a:spLocks noGrp="1"/>
          </p:cNvSpPr>
          <p:nvPr>
            <p:ph type="title"/>
          </p:nvPr>
        </p:nvSpPr>
        <p:spPr/>
        <p:txBody>
          <a:bodyPr/>
          <a:lstStyle/>
          <a:p>
            <a:r>
              <a:rPr lang="en-US" dirty="0"/>
              <a:t>Radiology: summary</a:t>
            </a:r>
          </a:p>
        </p:txBody>
      </p:sp>
      <p:sp>
        <p:nvSpPr>
          <p:cNvPr id="8" name="Content Placeholder 7">
            <a:extLst>
              <a:ext uri="{FF2B5EF4-FFF2-40B4-BE49-F238E27FC236}">
                <a16:creationId xmlns:a16="http://schemas.microsoft.com/office/drawing/2014/main" id="{C4C50808-4A9C-454B-AA0E-81382F79C231}"/>
              </a:ext>
            </a:extLst>
          </p:cNvPr>
          <p:cNvSpPr>
            <a:spLocks noGrp="1"/>
          </p:cNvSpPr>
          <p:nvPr>
            <p:ph idx="1"/>
          </p:nvPr>
        </p:nvSpPr>
        <p:spPr/>
        <p:txBody>
          <a:bodyPr>
            <a:normAutofit/>
          </a:bodyPr>
          <a:lstStyle/>
          <a:p>
            <a:r>
              <a:rPr lang="en-US" dirty="0"/>
              <a:t>Diffusion restriction:</a:t>
            </a:r>
          </a:p>
          <a:p>
            <a:pPr lvl="1"/>
            <a:r>
              <a:rPr lang="en-US" dirty="0"/>
              <a:t>Diagnostic, but does not relate to outcome </a:t>
            </a:r>
          </a:p>
          <a:p>
            <a:r>
              <a:rPr lang="en-US" dirty="0"/>
              <a:t>Malformation:	</a:t>
            </a:r>
          </a:p>
          <a:p>
            <a:pPr lvl="1"/>
            <a:r>
              <a:rPr lang="en-US" dirty="0"/>
              <a:t>Only aqueduct hydrocephalus in &lt;5% of severe NKH</a:t>
            </a:r>
          </a:p>
          <a:p>
            <a:r>
              <a:rPr lang="en-US" dirty="0"/>
              <a:t>Brain growth:</a:t>
            </a:r>
          </a:p>
          <a:p>
            <a:pPr lvl="1"/>
            <a:r>
              <a:rPr lang="en-US" dirty="0"/>
              <a:t>Corpus callosum: </a:t>
            </a:r>
            <a:r>
              <a:rPr lang="en-US" b="1" dirty="0"/>
              <a:t>short, thin, poor growth </a:t>
            </a:r>
            <a:r>
              <a:rPr lang="en-US" dirty="0"/>
              <a:t>in severe more than attenuated</a:t>
            </a:r>
          </a:p>
          <a:p>
            <a:r>
              <a:rPr lang="en-US" dirty="0"/>
              <a:t>Brain atrophy:</a:t>
            </a:r>
          </a:p>
          <a:p>
            <a:pPr lvl="1"/>
            <a:r>
              <a:rPr lang="en-US" dirty="0"/>
              <a:t>Older patients: </a:t>
            </a:r>
            <a:r>
              <a:rPr lang="en-US" dirty="0" err="1"/>
              <a:t>globus</a:t>
            </a:r>
            <a:r>
              <a:rPr lang="en-US" dirty="0"/>
              <a:t> pallidus, cortex, hippocampus, cerebellum</a:t>
            </a:r>
          </a:p>
        </p:txBody>
      </p:sp>
      <p:sp>
        <p:nvSpPr>
          <p:cNvPr id="2" name="TextBox 1">
            <a:extLst>
              <a:ext uri="{FF2B5EF4-FFF2-40B4-BE49-F238E27FC236}">
                <a16:creationId xmlns:a16="http://schemas.microsoft.com/office/drawing/2014/main" id="{8D377F0E-4071-455F-808B-31FDBE914896}"/>
              </a:ext>
            </a:extLst>
          </p:cNvPr>
          <p:cNvSpPr txBox="1"/>
          <p:nvPr/>
        </p:nvSpPr>
        <p:spPr>
          <a:xfrm>
            <a:off x="4434407" y="3244334"/>
            <a:ext cx="1602367" cy="369332"/>
          </a:xfrm>
          <a:prstGeom prst="rect">
            <a:avLst/>
          </a:prstGeom>
          <a:noFill/>
        </p:spPr>
        <p:txBody>
          <a:bodyPr wrap="square" rtlCol="0">
            <a:spAutoFit/>
          </a:bodyPr>
          <a:lstStyle/>
          <a:p>
            <a:r>
              <a:rPr lang="en-US" b="1" dirty="0">
                <a:solidFill>
                  <a:srgbClr val="0070C0"/>
                </a:solidFill>
              </a:rPr>
              <a:t>Mouse models</a:t>
            </a:r>
          </a:p>
        </p:txBody>
      </p:sp>
      <p:sp>
        <p:nvSpPr>
          <p:cNvPr id="3" name="Arrow: U-Turn 2">
            <a:extLst>
              <a:ext uri="{FF2B5EF4-FFF2-40B4-BE49-F238E27FC236}">
                <a16:creationId xmlns:a16="http://schemas.microsoft.com/office/drawing/2014/main" id="{AD645298-5DDD-4EF3-A730-85C0D14417A1}"/>
              </a:ext>
            </a:extLst>
          </p:cNvPr>
          <p:cNvSpPr/>
          <p:nvPr/>
        </p:nvSpPr>
        <p:spPr>
          <a:xfrm rot="5400000" flipH="1">
            <a:off x="5933669" y="2940648"/>
            <a:ext cx="609600" cy="53340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98329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3200" dirty="0">
                <a:ea typeface="ＭＳ Ｐゴシック" pitchFamily="34" charset="-128"/>
                <a:cs typeface="Geneva" pitchFamily="2" charset="0"/>
              </a:rPr>
              <a:t>GENETICS</a:t>
            </a:r>
            <a:br>
              <a:rPr lang="en-US" altLang="en-US" sz="3200" dirty="0">
                <a:ea typeface="ＭＳ Ｐゴシック" pitchFamily="34" charset="-128"/>
                <a:cs typeface="Geneva" pitchFamily="2" charset="0"/>
              </a:rPr>
            </a:br>
            <a:r>
              <a:rPr lang="en-US" altLang="en-US" sz="3200" dirty="0">
                <a:ea typeface="ＭＳ Ｐゴシック" pitchFamily="34" charset="-128"/>
                <a:cs typeface="Geneva" pitchFamily="2" charset="0"/>
              </a:rPr>
              <a:t>Classic NKH: </a:t>
            </a:r>
            <a:r>
              <a:rPr lang="en-US" altLang="en-US" sz="3200" i="1" dirty="0">
                <a:ea typeface="ＭＳ Ｐゴシック" pitchFamily="34" charset="-128"/>
                <a:cs typeface="Geneva" pitchFamily="2" charset="0"/>
              </a:rPr>
              <a:t>GLDC</a:t>
            </a:r>
            <a:r>
              <a:rPr lang="en-US" altLang="en-US" sz="3200" dirty="0">
                <a:ea typeface="ＭＳ Ｐゴシック" pitchFamily="34" charset="-128"/>
                <a:cs typeface="Geneva" pitchFamily="2" charset="0"/>
              </a:rPr>
              <a:t> and </a:t>
            </a:r>
            <a:r>
              <a:rPr lang="en-US" altLang="en-US" sz="3200" i="1" dirty="0">
                <a:ea typeface="ＭＳ Ｐゴシック" pitchFamily="34" charset="-128"/>
                <a:cs typeface="Geneva" pitchFamily="2" charset="0"/>
              </a:rPr>
              <a:t>AMT </a:t>
            </a:r>
            <a:r>
              <a:rPr lang="en-US" altLang="en-US" sz="3200" dirty="0">
                <a:ea typeface="ＭＳ Ｐゴシック" pitchFamily="34" charset="-128"/>
                <a:cs typeface="Geneva" pitchFamily="2" charset="0"/>
              </a:rPr>
              <a:t>Variants</a:t>
            </a:r>
          </a:p>
        </p:txBody>
      </p:sp>
      <p:sp>
        <p:nvSpPr>
          <p:cNvPr id="3" name="Content Placeholder 2"/>
          <p:cNvSpPr>
            <a:spLocks noGrp="1"/>
          </p:cNvSpPr>
          <p:nvPr>
            <p:ph idx="1"/>
          </p:nvPr>
        </p:nvSpPr>
        <p:spPr/>
        <p:txBody>
          <a:bodyPr/>
          <a:lstStyle/>
          <a:p>
            <a:pPr>
              <a:buFont typeface="Arial" charset="0"/>
              <a:buChar char="•"/>
              <a:defRPr/>
            </a:pPr>
            <a:r>
              <a:rPr lang="en-US" sz="2400" dirty="0"/>
              <a:t>In 562 unique families, sequencing and copy number variant analysis identified bi-allelic mutations in 550 cases.</a:t>
            </a:r>
          </a:p>
          <a:p>
            <a:pPr marL="0" indent="0">
              <a:buFont typeface="Arial" charset="0"/>
              <a:buNone/>
              <a:defRPr/>
            </a:pPr>
            <a:r>
              <a:rPr lang="en-US" sz="2400" dirty="0"/>
              <a:t>-</a:t>
            </a:r>
            <a:r>
              <a:rPr lang="en-US" sz="2000" dirty="0"/>
              <a:t>There was a </a:t>
            </a:r>
            <a:r>
              <a:rPr lang="en-US" sz="2000" b="1" u="sng" dirty="0"/>
              <a:t>98% detection rate </a:t>
            </a:r>
            <a:r>
              <a:rPr lang="en-US" sz="2000" dirty="0"/>
              <a:t>of pathogenic mutations  - 410 unique mutations were identified: extensive intragenic allelic heterogeneity</a:t>
            </a:r>
          </a:p>
          <a:p>
            <a:pPr marL="457200" lvl="1" indent="0">
              <a:buFont typeface="Arial" charset="0"/>
              <a:buNone/>
              <a:defRPr/>
            </a:pPr>
            <a:r>
              <a:rPr lang="en-US" sz="2400" dirty="0"/>
              <a:t>80%  </a:t>
            </a:r>
            <a:r>
              <a:rPr lang="en-US" sz="2400" i="1" dirty="0"/>
              <a:t>GLDC 			</a:t>
            </a:r>
            <a:r>
              <a:rPr lang="en-US" sz="2400" dirty="0"/>
              <a:t>20% </a:t>
            </a:r>
            <a:r>
              <a:rPr lang="en-US" sz="2400" i="1" dirty="0"/>
              <a:t>AMT</a:t>
            </a:r>
          </a:p>
          <a:p>
            <a:pPr>
              <a:buFont typeface="Arial" charset="0"/>
              <a:buChar char="•"/>
              <a:defRPr/>
            </a:pPr>
            <a:endParaRPr lang="en-US" sz="2400" dirty="0"/>
          </a:p>
          <a:p>
            <a:pPr marL="0" indent="0">
              <a:buFont typeface="Arial" charset="0"/>
              <a:buNone/>
              <a:defRPr/>
            </a:pPr>
            <a:endParaRPr lang="en-US" sz="2400" dirty="0"/>
          </a:p>
        </p:txBody>
      </p:sp>
      <p:pic>
        <p:nvPicPr>
          <p:cNvPr id="4" name="Picture 4" descr="C:\Users\138397\AppData\Local\Microsoft\Windows\Temporary Internet Files\Content.Outlook\C31RF3XZ\GLDC Mutation Frequency .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60518"/>
            <a:ext cx="3729824" cy="243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138397\AppData\Local\Microsoft\Windows\Temporary Internet Files\Content.Outlook\C31RF3XZ\AMT mutation frequency.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762070"/>
            <a:ext cx="4109386" cy="248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A998F76-8618-4ECA-B705-D4DDBE99FCCA}"/>
              </a:ext>
            </a:extLst>
          </p:cNvPr>
          <p:cNvSpPr/>
          <p:nvPr/>
        </p:nvSpPr>
        <p:spPr>
          <a:xfrm>
            <a:off x="609600" y="6398696"/>
            <a:ext cx="2956643" cy="369332"/>
          </a:xfrm>
          <a:prstGeom prst="rect">
            <a:avLst/>
          </a:prstGeom>
        </p:spPr>
        <p:txBody>
          <a:bodyPr wrap="none">
            <a:spAutoFit/>
          </a:bodyPr>
          <a:lstStyle/>
          <a:p>
            <a:r>
              <a:rPr lang="en-US" dirty="0">
                <a:solidFill>
                  <a:srgbClr val="000000"/>
                </a:solidFill>
                <a:latin typeface="+mj-lt"/>
                <a:ea typeface="Times New Roman" panose="02020603050405020304" pitchFamily="18" charset="0"/>
              </a:rPr>
              <a:t>Genet Med, 2017;19:104-111</a:t>
            </a:r>
            <a:endParaRPr lang="en-US" dirty="0">
              <a:latin typeface="+mj-lt"/>
            </a:endParaRPr>
          </a:p>
        </p:txBody>
      </p:sp>
      <p:sp>
        <p:nvSpPr>
          <p:cNvPr id="7" name="Rectangle 6">
            <a:extLst>
              <a:ext uri="{FF2B5EF4-FFF2-40B4-BE49-F238E27FC236}">
                <a16:creationId xmlns:a16="http://schemas.microsoft.com/office/drawing/2014/main" id="{2C1BAC8B-9F21-40DE-8AD2-4B0ED90BAFF3}"/>
              </a:ext>
            </a:extLst>
          </p:cNvPr>
          <p:cNvSpPr/>
          <p:nvPr/>
        </p:nvSpPr>
        <p:spPr>
          <a:xfrm>
            <a:off x="3851559" y="6398696"/>
            <a:ext cx="700961" cy="369332"/>
          </a:xfrm>
          <a:prstGeom prst="rect">
            <a:avLst/>
          </a:prstGeom>
        </p:spPr>
        <p:txBody>
          <a:bodyPr wrap="none">
            <a:spAutoFit/>
          </a:bodyPr>
          <a:lstStyle/>
          <a:p>
            <a:r>
              <a:rPr lang="en-US" dirty="0">
                <a:solidFill>
                  <a:srgbClr val="000000"/>
                </a:solidFill>
                <a:latin typeface="+mj-lt"/>
                <a:ea typeface="Times New Roman" panose="02020603050405020304" pitchFamily="18" charset="0"/>
              </a:rPr>
              <a:t>LOVD</a:t>
            </a:r>
            <a:endParaRPr lang="en-US" dirty="0">
              <a:latin typeface="+mj-lt"/>
            </a:endParaRPr>
          </a:p>
        </p:txBody>
      </p:sp>
    </p:spTree>
    <p:extLst>
      <p:ext uri="{BB962C8B-B14F-4D97-AF65-F5344CB8AC3E}">
        <p14:creationId xmlns:p14="http://schemas.microsoft.com/office/powerpoint/2010/main" val="2230933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200">
                <a:ea typeface="ＭＳ Ｐゴシック" pitchFamily="34" charset="-128"/>
                <a:cs typeface="Geneva" pitchFamily="2" charset="0"/>
              </a:rPr>
              <a:t>20% of GLDC variants were CNVs</a:t>
            </a: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25" y="1576388"/>
            <a:ext cx="7977188" cy="431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Lst>
        </p:spPr>
      </p:pic>
      <p:sp>
        <p:nvSpPr>
          <p:cNvPr id="2" name="TextBox 1">
            <a:extLst>
              <a:ext uri="{FF2B5EF4-FFF2-40B4-BE49-F238E27FC236}">
                <a16:creationId xmlns:a16="http://schemas.microsoft.com/office/drawing/2014/main" id="{6D365144-D096-4DAC-A750-C094EB8F1560}"/>
              </a:ext>
            </a:extLst>
          </p:cNvPr>
          <p:cNvSpPr txBox="1"/>
          <p:nvPr/>
        </p:nvSpPr>
        <p:spPr>
          <a:xfrm>
            <a:off x="914400" y="5802868"/>
            <a:ext cx="6668557" cy="369332"/>
          </a:xfrm>
          <a:prstGeom prst="rect">
            <a:avLst/>
          </a:prstGeom>
          <a:noFill/>
        </p:spPr>
        <p:txBody>
          <a:bodyPr wrap="none" rtlCol="0">
            <a:spAutoFit/>
          </a:bodyPr>
          <a:lstStyle/>
          <a:p>
            <a:r>
              <a:rPr lang="en-US" dirty="0"/>
              <a:t>Molecular testing must include </a:t>
            </a:r>
            <a:r>
              <a:rPr lang="en-US" b="1" dirty="0" err="1"/>
              <a:t>exonic</a:t>
            </a:r>
            <a:r>
              <a:rPr lang="en-US" b="1" dirty="0"/>
              <a:t> copy number variant analysis</a:t>
            </a:r>
            <a:r>
              <a:rPr lang="en-US" dirty="0"/>
              <a:t>!</a:t>
            </a:r>
          </a:p>
        </p:txBody>
      </p:sp>
      <p:sp>
        <p:nvSpPr>
          <p:cNvPr id="3" name="TextBox 2">
            <a:extLst>
              <a:ext uri="{FF2B5EF4-FFF2-40B4-BE49-F238E27FC236}">
                <a16:creationId xmlns:a16="http://schemas.microsoft.com/office/drawing/2014/main" id="{A7A58B74-7F66-48EE-831B-0A654BEEF96E}"/>
              </a:ext>
            </a:extLst>
          </p:cNvPr>
          <p:cNvSpPr txBox="1"/>
          <p:nvPr/>
        </p:nvSpPr>
        <p:spPr>
          <a:xfrm>
            <a:off x="533400" y="6172200"/>
            <a:ext cx="8382000" cy="646331"/>
          </a:xfrm>
          <a:prstGeom prst="rect">
            <a:avLst/>
          </a:prstGeom>
          <a:noFill/>
        </p:spPr>
        <p:txBody>
          <a:bodyPr wrap="square" rtlCol="0">
            <a:spAutoFit/>
          </a:bodyPr>
          <a:lstStyle/>
          <a:p>
            <a:r>
              <a:rPr lang="en-US" dirty="0"/>
              <a:t>Neonatal/infantile epilepsy DNA panels do not include GLDC/AMT unless you request it!</a:t>
            </a:r>
          </a:p>
          <a:p>
            <a:r>
              <a:rPr lang="en-US" dirty="0"/>
              <a:t>Coverage for del/dup around exon 1 is not always correct (GC-rich region)</a:t>
            </a:r>
          </a:p>
        </p:txBody>
      </p:sp>
    </p:spTree>
    <p:extLst>
      <p:ext uri="{BB962C8B-B14F-4D97-AF65-F5344CB8AC3E}">
        <p14:creationId xmlns:p14="http://schemas.microsoft.com/office/powerpoint/2010/main" val="2136824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884238"/>
          </a:xfrm>
        </p:spPr>
        <p:txBody>
          <a:bodyPr/>
          <a:lstStyle/>
          <a:p>
            <a:r>
              <a:rPr lang="en-US" altLang="en-US" sz="3200" dirty="0">
                <a:ea typeface="ＭＳ Ｐゴシック" pitchFamily="34" charset="-128"/>
                <a:cs typeface="Geneva" pitchFamily="2" charset="0"/>
              </a:rPr>
              <a:t>NKH in the Population</a:t>
            </a:r>
          </a:p>
        </p:txBody>
      </p:sp>
      <p:sp>
        <p:nvSpPr>
          <p:cNvPr id="22531" name="Content Placeholder 2"/>
          <p:cNvSpPr>
            <a:spLocks noGrp="1"/>
          </p:cNvSpPr>
          <p:nvPr>
            <p:ph idx="1"/>
          </p:nvPr>
        </p:nvSpPr>
        <p:spPr>
          <a:xfrm>
            <a:off x="228600" y="1066800"/>
            <a:ext cx="8686800" cy="5638800"/>
          </a:xfrm>
        </p:spPr>
        <p:txBody>
          <a:bodyPr>
            <a:normAutofit/>
          </a:bodyPr>
          <a:lstStyle/>
          <a:p>
            <a:pPr marL="0" indent="0">
              <a:buNone/>
            </a:pPr>
            <a:r>
              <a:rPr lang="en-US" altLang="en-US" sz="2400" b="1" dirty="0">
                <a:solidFill>
                  <a:srgbClr val="C00000"/>
                </a:solidFill>
                <a:ea typeface="ＭＳ Ｐゴシック" pitchFamily="34" charset="-128"/>
                <a:cs typeface="Geneva" pitchFamily="2" charset="0"/>
              </a:rPr>
              <a:t>Population frequency</a:t>
            </a:r>
          </a:p>
          <a:p>
            <a:r>
              <a:rPr lang="en-US" altLang="en-US" sz="2400" dirty="0">
                <a:ea typeface="ＭＳ Ｐゴシック" pitchFamily="34" charset="-128"/>
                <a:cs typeface="Geneva" pitchFamily="2" charset="0"/>
              </a:rPr>
              <a:t>Identified all pathogenic alleles in </a:t>
            </a:r>
            <a:r>
              <a:rPr lang="en-US" altLang="en-US" sz="2400" dirty="0" err="1">
                <a:ea typeface="ＭＳ Ｐゴシック" pitchFamily="34" charset="-128"/>
                <a:cs typeface="Geneva" pitchFamily="2" charset="0"/>
              </a:rPr>
              <a:t>ExAC</a:t>
            </a:r>
            <a:r>
              <a:rPr lang="en-US" altLang="en-US" sz="2400" dirty="0">
                <a:ea typeface="ＭＳ Ｐゴシック" pitchFamily="34" charset="-128"/>
                <a:cs typeface="Geneva" pitchFamily="2" charset="0"/>
              </a:rPr>
              <a:t> database (</a:t>
            </a:r>
            <a:r>
              <a:rPr lang="en-US" altLang="en-US" sz="2200" dirty="0">
                <a:ea typeface="ＭＳ Ｐゴシック" pitchFamily="34" charset="-128"/>
                <a:cs typeface="Geneva" pitchFamily="2" charset="0"/>
              </a:rPr>
              <a:t>unbiased)</a:t>
            </a:r>
          </a:p>
          <a:p>
            <a:r>
              <a:rPr lang="en-US" altLang="en-US" sz="2400" i="1" dirty="0">
                <a:ea typeface="ＭＳ Ｐゴシック" pitchFamily="34" charset="-128"/>
                <a:cs typeface="Geneva" pitchFamily="2" charset="0"/>
              </a:rPr>
              <a:t>GLDC</a:t>
            </a:r>
            <a:r>
              <a:rPr lang="en-US" altLang="en-US" sz="2400" dirty="0">
                <a:ea typeface="ＭＳ Ｐゴシック" pitchFamily="34" charset="-128"/>
                <a:cs typeface="Geneva" pitchFamily="2" charset="0"/>
              </a:rPr>
              <a:t>: 1/171 carrier rate (0.58%)</a:t>
            </a:r>
          </a:p>
          <a:p>
            <a:r>
              <a:rPr lang="en-US" altLang="en-US" sz="2400" i="1" dirty="0">
                <a:ea typeface="ＭＳ Ｐゴシック" pitchFamily="34" charset="-128"/>
                <a:cs typeface="Geneva" pitchFamily="2" charset="0"/>
              </a:rPr>
              <a:t>AMT</a:t>
            </a:r>
            <a:r>
              <a:rPr lang="en-US" altLang="en-US" sz="2400" dirty="0">
                <a:ea typeface="ＭＳ Ｐゴシック" pitchFamily="34" charset="-128"/>
                <a:cs typeface="Geneva" pitchFamily="2" charset="0"/>
              </a:rPr>
              <a:t> 1/660 carrier rate (0.15%)</a:t>
            </a:r>
          </a:p>
          <a:p>
            <a:r>
              <a:rPr lang="en-US" altLang="en-US" sz="2400" dirty="0">
                <a:ea typeface="ＭＳ Ｐゴシック" pitchFamily="34" charset="-128"/>
                <a:cs typeface="Geneva" pitchFamily="2" charset="0"/>
              </a:rPr>
              <a:t>Combined classic NKH 1/138 carrier rate</a:t>
            </a:r>
          </a:p>
          <a:p>
            <a:r>
              <a:rPr lang="en-US" altLang="en-US" sz="2400" b="1" u="sng" dirty="0">
                <a:ea typeface="ＭＳ Ｐゴシック" pitchFamily="34" charset="-128"/>
                <a:cs typeface="Geneva" pitchFamily="2" charset="0"/>
              </a:rPr>
              <a:t>Minimal</a:t>
            </a:r>
            <a:r>
              <a:rPr lang="en-US" altLang="en-US" sz="2400" dirty="0">
                <a:ea typeface="ＭＳ Ｐゴシック" pitchFamily="34" charset="-128"/>
                <a:cs typeface="Geneva" pitchFamily="2" charset="0"/>
              </a:rPr>
              <a:t> disease incidence: </a:t>
            </a:r>
            <a:r>
              <a:rPr lang="en-US" altLang="en-US" sz="2400" b="1" dirty="0">
                <a:ea typeface="ＭＳ Ｐゴシック" pitchFamily="34" charset="-128"/>
                <a:cs typeface="Geneva" pitchFamily="2" charset="0"/>
              </a:rPr>
              <a:t>1:76,000 </a:t>
            </a:r>
            <a:r>
              <a:rPr lang="en-US" altLang="en-US" sz="2400" dirty="0">
                <a:ea typeface="ＭＳ Ｐゴシック" pitchFamily="34" charset="-128"/>
                <a:cs typeface="Geneva" pitchFamily="2" charset="0"/>
              </a:rPr>
              <a:t>(1:60,000 British Columbia)</a:t>
            </a:r>
          </a:p>
          <a:p>
            <a:pPr marL="0" indent="0">
              <a:buNone/>
            </a:pPr>
            <a:r>
              <a:rPr lang="en-US" altLang="en-US" sz="2400" b="1" dirty="0">
                <a:solidFill>
                  <a:srgbClr val="C00000"/>
                </a:solidFill>
                <a:ea typeface="ＭＳ Ｐゴシック" pitchFamily="34" charset="-128"/>
                <a:cs typeface="Geneva" pitchFamily="2" charset="0"/>
              </a:rPr>
              <a:t>Ethnic variation:</a:t>
            </a:r>
            <a:r>
              <a:rPr lang="en-US" altLang="en-US" sz="2400" dirty="0">
                <a:ea typeface="ＭＳ Ｐゴシック" pitchFamily="34" charset="-128"/>
                <a:cs typeface="Geneva" pitchFamily="2" charset="0"/>
              </a:rPr>
              <a:t> Certain populations have specific mutations</a:t>
            </a:r>
          </a:p>
          <a:p>
            <a:r>
              <a:rPr lang="en-US" altLang="en-US" sz="2400" b="1" dirty="0">
                <a:ea typeface="ＭＳ Ｐゴシック" pitchFamily="34" charset="-128"/>
                <a:cs typeface="Geneva" pitchFamily="2" charset="0"/>
              </a:rPr>
              <a:t>UK: </a:t>
            </a:r>
            <a:r>
              <a:rPr lang="en-US" altLang="en-US" sz="2400" i="1" dirty="0">
                <a:ea typeface="ＭＳ Ｐゴシック" pitchFamily="34" charset="-128"/>
                <a:cs typeface="Geneva" pitchFamily="2" charset="0"/>
              </a:rPr>
              <a:t>GLDC</a:t>
            </a:r>
            <a:r>
              <a:rPr lang="en-US" altLang="en-US" sz="2400" dirty="0">
                <a:ea typeface="ＭＳ Ｐゴシック" pitchFamily="34" charset="-128"/>
                <a:cs typeface="Geneva" pitchFamily="2" charset="0"/>
              </a:rPr>
              <a:t> variant p.Arg515Ser</a:t>
            </a:r>
          </a:p>
          <a:p>
            <a:r>
              <a:rPr lang="en-US" altLang="en-US" sz="2400" b="1" dirty="0">
                <a:ea typeface="ＭＳ Ｐゴシック" pitchFamily="34" charset="-128"/>
                <a:cs typeface="Geneva" pitchFamily="2" charset="0"/>
              </a:rPr>
              <a:t>The Netherlands: </a:t>
            </a:r>
            <a:r>
              <a:rPr lang="en-US" altLang="en-US" sz="2400" i="1" dirty="0">
                <a:ea typeface="ＭＳ Ｐゴシック" pitchFamily="34" charset="-128"/>
                <a:cs typeface="Geneva" pitchFamily="2" charset="0"/>
              </a:rPr>
              <a:t>AMT</a:t>
            </a:r>
            <a:r>
              <a:rPr lang="en-US" altLang="en-US" sz="2400" dirty="0">
                <a:ea typeface="ＭＳ Ｐゴシック" pitchFamily="34" charset="-128"/>
                <a:cs typeface="Geneva" pitchFamily="2" charset="0"/>
              </a:rPr>
              <a:t> variant p.Ile106Thr </a:t>
            </a:r>
          </a:p>
          <a:p>
            <a:r>
              <a:rPr lang="en-US" altLang="en-US" sz="2400" b="1" dirty="0">
                <a:ea typeface="ＭＳ Ｐゴシック" pitchFamily="34" charset="-128"/>
                <a:cs typeface="Geneva" pitchFamily="2" charset="0"/>
              </a:rPr>
              <a:t>Pacific islanders: </a:t>
            </a:r>
            <a:r>
              <a:rPr lang="en-US" altLang="en-US" sz="2400" i="1" dirty="0">
                <a:ea typeface="ＭＳ Ｐゴシック" pitchFamily="34" charset="-128"/>
                <a:cs typeface="Geneva" pitchFamily="2" charset="0"/>
              </a:rPr>
              <a:t>GLDC</a:t>
            </a:r>
            <a:r>
              <a:rPr lang="en-US" altLang="en-US" sz="2400" dirty="0">
                <a:ea typeface="ＭＳ Ｐゴシック" pitchFamily="34" charset="-128"/>
                <a:cs typeface="Geneva" pitchFamily="2" charset="0"/>
              </a:rPr>
              <a:t> variant p.Ser132Leu</a:t>
            </a:r>
          </a:p>
          <a:p>
            <a:r>
              <a:rPr lang="en-US" altLang="en-US" sz="2400" b="1" dirty="0">
                <a:ea typeface="ＭＳ Ｐゴシック" pitchFamily="34" charset="-128"/>
                <a:cs typeface="Geneva" pitchFamily="2" charset="0"/>
              </a:rPr>
              <a:t>Finland: </a:t>
            </a:r>
            <a:r>
              <a:rPr lang="en-US" altLang="en-US" sz="2400" dirty="0">
                <a:ea typeface="ＭＳ Ｐゴシック" pitchFamily="34" charset="-128"/>
                <a:cs typeface="Geneva" pitchFamily="2" charset="0"/>
              </a:rPr>
              <a:t>89% of alleles: </a:t>
            </a:r>
            <a:r>
              <a:rPr lang="en-US" altLang="en-US" sz="2400" i="1" dirty="0">
                <a:ea typeface="ＭＳ Ｐゴシック" pitchFamily="34" charset="-128"/>
                <a:cs typeface="Geneva" pitchFamily="2" charset="0"/>
              </a:rPr>
              <a:t>GLDC</a:t>
            </a:r>
            <a:r>
              <a:rPr lang="en-US" altLang="en-US" sz="2400" dirty="0">
                <a:ea typeface="ＭＳ Ｐゴシック" pitchFamily="34" charset="-128"/>
                <a:cs typeface="Geneva" pitchFamily="2" charset="0"/>
              </a:rPr>
              <a:t> p.Ser564Ile, p.Gly761Arg, deletion of exons 1-8.</a:t>
            </a:r>
          </a:p>
          <a:p>
            <a:pPr marL="0" indent="0">
              <a:buNone/>
            </a:pPr>
            <a:endParaRPr lang="en-US" altLang="en-US" sz="2400" dirty="0">
              <a:ea typeface="ＭＳ Ｐゴシック" pitchFamily="34" charset="-128"/>
              <a:cs typeface="Geneva" pitchFamily="2" charset="0"/>
            </a:endParaRPr>
          </a:p>
        </p:txBody>
      </p:sp>
    </p:spTree>
    <p:extLst>
      <p:ext uri="{BB962C8B-B14F-4D97-AF65-F5344CB8AC3E}">
        <p14:creationId xmlns:p14="http://schemas.microsoft.com/office/powerpoint/2010/main" val="1933389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274638"/>
            <a:ext cx="8382000" cy="792162"/>
          </a:xfrm>
        </p:spPr>
        <p:txBody>
          <a:bodyPr>
            <a:noAutofit/>
          </a:bodyPr>
          <a:lstStyle/>
          <a:p>
            <a:r>
              <a:rPr lang="en-US" sz="2800" b="1" cap="small" dirty="0"/>
              <a:t>Mutant alleles with residual activity and disease severity</a:t>
            </a:r>
          </a:p>
        </p:txBody>
      </p:sp>
      <p:sp>
        <p:nvSpPr>
          <p:cNvPr id="10" name="Text Placeholder 9"/>
          <p:cNvSpPr>
            <a:spLocks noGrp="1"/>
          </p:cNvSpPr>
          <p:nvPr>
            <p:ph type="body" idx="1"/>
          </p:nvPr>
        </p:nvSpPr>
        <p:spPr>
          <a:xfrm>
            <a:off x="457200" y="2179638"/>
            <a:ext cx="4040188" cy="639762"/>
          </a:xfrm>
        </p:spPr>
        <p:txBody>
          <a:bodyPr>
            <a:normAutofit/>
          </a:bodyPr>
          <a:lstStyle/>
          <a:p>
            <a:r>
              <a:rPr lang="en-US" dirty="0"/>
              <a:t>Developmental outcome</a:t>
            </a:r>
          </a:p>
        </p:txBody>
      </p:sp>
      <p:graphicFrame>
        <p:nvGraphicFramePr>
          <p:cNvPr id="6" name="Content Placeholder 5"/>
          <p:cNvGraphicFramePr>
            <a:graphicFrameLocks noGrp="1"/>
          </p:cNvGraphicFramePr>
          <p:nvPr>
            <p:ph sz="half" idx="2"/>
          </p:nvPr>
        </p:nvGraphicFramePr>
        <p:xfrm>
          <a:off x="457200" y="2678112"/>
          <a:ext cx="4040188" cy="395128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10"/>
          <p:cNvSpPr>
            <a:spLocks noGrp="1"/>
          </p:cNvSpPr>
          <p:nvPr>
            <p:ph type="body" sz="quarter" idx="3"/>
          </p:nvPr>
        </p:nvSpPr>
        <p:spPr>
          <a:xfrm>
            <a:off x="4645025" y="2179638"/>
            <a:ext cx="4041775" cy="639762"/>
          </a:xfrm>
        </p:spPr>
        <p:txBody>
          <a:bodyPr>
            <a:normAutofit/>
          </a:bodyPr>
          <a:lstStyle/>
          <a:p>
            <a:r>
              <a:rPr lang="en-US" dirty="0"/>
              <a:t>Epilepsy severity</a:t>
            </a:r>
          </a:p>
        </p:txBody>
      </p:sp>
      <p:graphicFrame>
        <p:nvGraphicFramePr>
          <p:cNvPr id="13" name="Content Placeholder 12"/>
          <p:cNvGraphicFramePr>
            <a:graphicFrameLocks noGrp="1"/>
          </p:cNvGraphicFramePr>
          <p:nvPr>
            <p:ph sz="quarter" idx="4"/>
          </p:nvPr>
        </p:nvGraphicFramePr>
        <p:xfrm>
          <a:off x="4645025" y="2678112"/>
          <a:ext cx="4041775"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06884EA4-4AEF-4FBA-9205-77CA0C53B589}"/>
              </a:ext>
            </a:extLst>
          </p:cNvPr>
          <p:cNvSpPr txBox="1"/>
          <p:nvPr/>
        </p:nvSpPr>
        <p:spPr>
          <a:xfrm>
            <a:off x="457200" y="1066800"/>
            <a:ext cx="7086600" cy="1323439"/>
          </a:xfrm>
          <a:prstGeom prst="rect">
            <a:avLst/>
          </a:prstGeom>
          <a:noFill/>
        </p:spPr>
        <p:txBody>
          <a:bodyPr wrap="square" rtlCol="0">
            <a:spAutoFit/>
          </a:bodyPr>
          <a:lstStyle/>
          <a:p>
            <a:r>
              <a:rPr lang="en-US" sz="2000" dirty="0"/>
              <a:t>2 null mutations: severe outcome</a:t>
            </a:r>
          </a:p>
          <a:p>
            <a:r>
              <a:rPr lang="en-US" sz="2000" dirty="0"/>
              <a:t>1 null and 1 mild mutation: attenuated outcome</a:t>
            </a:r>
          </a:p>
          <a:p>
            <a:r>
              <a:rPr lang="en-US" sz="2000" dirty="0"/>
              <a:t>2 mild mutations: attenuated intermediate to good outcome</a:t>
            </a:r>
          </a:p>
          <a:p>
            <a:endParaRPr lang="en-US" sz="2000" dirty="0"/>
          </a:p>
        </p:txBody>
      </p:sp>
    </p:spTree>
    <p:extLst>
      <p:ext uri="{BB962C8B-B14F-4D97-AF65-F5344CB8AC3E}">
        <p14:creationId xmlns:p14="http://schemas.microsoft.com/office/powerpoint/2010/main" val="742744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genetics</a:t>
            </a:r>
          </a:p>
        </p:txBody>
      </p:sp>
      <p:sp>
        <p:nvSpPr>
          <p:cNvPr id="3" name="Content Placeholder 2"/>
          <p:cNvSpPr>
            <a:spLocks noGrp="1"/>
          </p:cNvSpPr>
          <p:nvPr>
            <p:ph idx="1"/>
          </p:nvPr>
        </p:nvSpPr>
        <p:spPr>
          <a:xfrm>
            <a:off x="533400" y="1295400"/>
            <a:ext cx="8229600" cy="5410200"/>
          </a:xfrm>
        </p:spPr>
        <p:txBody>
          <a:bodyPr>
            <a:normAutofit/>
          </a:bodyPr>
          <a:lstStyle/>
          <a:p>
            <a:r>
              <a:rPr lang="en-US" dirty="0"/>
              <a:t>Genetics is important</a:t>
            </a:r>
          </a:p>
          <a:p>
            <a:pPr lvl="1"/>
            <a:r>
              <a:rPr lang="en-US" dirty="0"/>
              <a:t>Number of good mutations relates to outcome</a:t>
            </a:r>
          </a:p>
          <a:p>
            <a:pPr lvl="2"/>
            <a:r>
              <a:rPr lang="en-US" dirty="0"/>
              <a:t>Two bad mutations: always severe outcome</a:t>
            </a:r>
          </a:p>
          <a:p>
            <a:pPr lvl="2"/>
            <a:r>
              <a:rPr lang="en-US" dirty="0"/>
              <a:t>One good mutation: chance of attenuated outcome</a:t>
            </a:r>
          </a:p>
          <a:p>
            <a:pPr lvl="1"/>
            <a:r>
              <a:rPr lang="en-US" b="1" dirty="0">
                <a:solidFill>
                  <a:srgbClr val="FF0000"/>
                </a:solidFill>
              </a:rPr>
              <a:t>Permissive effect</a:t>
            </a:r>
          </a:p>
          <a:p>
            <a:r>
              <a:rPr lang="en-US" dirty="0"/>
              <a:t>Genetics is not everything</a:t>
            </a:r>
          </a:p>
          <a:p>
            <a:pPr lvl="1"/>
            <a:r>
              <a:rPr lang="en-US" dirty="0"/>
              <a:t>Poor relation of residual activity to outcome</a:t>
            </a:r>
          </a:p>
          <a:p>
            <a:pPr lvl="1"/>
            <a:r>
              <a:rPr lang="en-US" dirty="0"/>
              <a:t>Same genetics: different outcome</a:t>
            </a:r>
          </a:p>
          <a:p>
            <a:pPr lvl="1"/>
            <a:r>
              <a:rPr lang="en-US" dirty="0"/>
              <a:t>Modifying factors are important</a:t>
            </a:r>
          </a:p>
          <a:p>
            <a:pPr lvl="2"/>
            <a:r>
              <a:rPr lang="en-US" dirty="0"/>
              <a:t>Genetic</a:t>
            </a:r>
          </a:p>
          <a:p>
            <a:pPr lvl="2"/>
            <a:r>
              <a:rPr lang="en-US" dirty="0" err="1"/>
              <a:t>Nongenetic</a:t>
            </a:r>
            <a:r>
              <a:rPr lang="en-US" dirty="0"/>
              <a:t>: </a:t>
            </a:r>
            <a:r>
              <a:rPr lang="en-US" b="1" dirty="0">
                <a:solidFill>
                  <a:srgbClr val="FF0000"/>
                </a:solidFill>
              </a:rPr>
              <a:t>treatment</a:t>
            </a:r>
            <a:r>
              <a:rPr lang="en-US" dirty="0">
                <a:solidFill>
                  <a:srgbClr val="FF0000"/>
                </a:solidFill>
              </a:rPr>
              <a:t> </a:t>
            </a:r>
            <a:r>
              <a:rPr lang="en-US" dirty="0"/>
              <a:t>– other</a:t>
            </a:r>
          </a:p>
          <a:p>
            <a:pPr lvl="2"/>
            <a:r>
              <a:rPr lang="en-US" dirty="0"/>
              <a:t>Mouse studies</a:t>
            </a:r>
          </a:p>
        </p:txBody>
      </p:sp>
      <p:grpSp>
        <p:nvGrpSpPr>
          <p:cNvPr id="6" name="Group 5">
            <a:extLst>
              <a:ext uri="{FF2B5EF4-FFF2-40B4-BE49-F238E27FC236}">
                <a16:creationId xmlns:a16="http://schemas.microsoft.com/office/drawing/2014/main" id="{8CDC054B-BD99-4873-AA27-EBA4A370273C}"/>
              </a:ext>
            </a:extLst>
          </p:cNvPr>
          <p:cNvGrpSpPr/>
          <p:nvPr/>
        </p:nvGrpSpPr>
        <p:grpSpPr>
          <a:xfrm>
            <a:off x="5261058" y="1321356"/>
            <a:ext cx="3817938" cy="646331"/>
            <a:chOff x="5261058" y="1321356"/>
            <a:chExt cx="3817938" cy="646331"/>
          </a:xfrm>
        </p:grpSpPr>
        <p:sp>
          <p:nvSpPr>
            <p:cNvPr id="4" name="TextBox 3">
              <a:extLst>
                <a:ext uri="{FF2B5EF4-FFF2-40B4-BE49-F238E27FC236}">
                  <a16:creationId xmlns:a16="http://schemas.microsoft.com/office/drawing/2014/main" id="{5A76A47D-A310-49E7-9382-EB3B764C51CF}"/>
                </a:ext>
              </a:extLst>
            </p:cNvPr>
            <p:cNvSpPr txBox="1"/>
            <p:nvPr/>
          </p:nvSpPr>
          <p:spPr>
            <a:xfrm>
              <a:off x="6223121" y="1321356"/>
              <a:ext cx="2855875" cy="64633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Gene augmentation therapy</a:t>
              </a:r>
            </a:p>
            <a:p>
              <a:r>
                <a:rPr lang="en-US" dirty="0"/>
                <a:t>under development</a:t>
              </a:r>
            </a:p>
          </p:txBody>
        </p:sp>
        <p:sp>
          <p:nvSpPr>
            <p:cNvPr id="5" name="Arrow: Right 4">
              <a:extLst>
                <a:ext uri="{FF2B5EF4-FFF2-40B4-BE49-F238E27FC236}">
                  <a16:creationId xmlns:a16="http://schemas.microsoft.com/office/drawing/2014/main" id="{2D278935-B7F1-497E-B27A-01711A8B8A45}"/>
                </a:ext>
              </a:extLst>
            </p:cNvPr>
            <p:cNvSpPr/>
            <p:nvPr/>
          </p:nvSpPr>
          <p:spPr>
            <a:xfrm flipH="1">
              <a:off x="5261058" y="1395435"/>
              <a:ext cx="957737" cy="2426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793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762000"/>
          </a:xfrm>
        </p:spPr>
        <p:txBody>
          <a:bodyPr>
            <a:noAutofit/>
          </a:bodyPr>
          <a:lstStyle/>
          <a:p>
            <a:r>
              <a:rPr lang="en-US" sz="3200" dirty="0"/>
              <a:t>Current treatment: reduce glycine with benzoate</a:t>
            </a:r>
          </a:p>
        </p:txBody>
      </p:sp>
      <p:sp>
        <p:nvSpPr>
          <p:cNvPr id="3" name="Content Placeholder 2"/>
          <p:cNvSpPr>
            <a:spLocks noGrp="1"/>
          </p:cNvSpPr>
          <p:nvPr>
            <p:ph idx="1"/>
          </p:nvPr>
        </p:nvSpPr>
        <p:spPr>
          <a:xfrm>
            <a:off x="533400" y="609600"/>
            <a:ext cx="8229600" cy="6324600"/>
          </a:xfrm>
        </p:spPr>
        <p:txBody>
          <a:bodyPr>
            <a:noAutofit/>
          </a:bodyPr>
          <a:lstStyle/>
          <a:p>
            <a:r>
              <a:rPr lang="en-US" sz="2000" b="1" dirty="0">
                <a:solidFill>
                  <a:srgbClr val="FF0000"/>
                </a:solidFill>
              </a:rPr>
              <a:t>Principle: </a:t>
            </a:r>
            <a:r>
              <a:rPr lang="en-US" sz="2000" b="1" i="1" dirty="0">
                <a:solidFill>
                  <a:srgbClr val="FF0000"/>
                </a:solidFill>
              </a:rPr>
              <a:t>Excess glycine overstimulates NMDA receptors: reduce glycine and block receptor</a:t>
            </a:r>
            <a:r>
              <a:rPr lang="en-US" sz="2000" b="1" dirty="0">
                <a:solidFill>
                  <a:srgbClr val="FF0000"/>
                </a:solidFill>
              </a:rPr>
              <a:t> (1990-1993)</a:t>
            </a:r>
          </a:p>
          <a:p>
            <a:r>
              <a:rPr lang="en-US" sz="2000" b="1" u="sng" dirty="0"/>
              <a:t>REDUCE GLYCINE: BENZOATE and DIET: </a:t>
            </a:r>
          </a:p>
          <a:p>
            <a:r>
              <a:rPr lang="en-US" sz="2000" b="1" dirty="0"/>
              <a:t>Benzoate: </a:t>
            </a:r>
          </a:p>
          <a:p>
            <a:pPr lvl="1"/>
            <a:r>
              <a:rPr lang="en-US" sz="2000" i="1" dirty="0"/>
              <a:t>Benzoate </a:t>
            </a:r>
            <a:r>
              <a:rPr lang="en-US" sz="2000" i="1" dirty="0">
                <a:cs typeface="Calibri"/>
              </a:rPr>
              <a:t>→ benzoyl-CoA + glycine → </a:t>
            </a:r>
            <a:r>
              <a:rPr lang="en-US" sz="2000" i="1" dirty="0" err="1">
                <a:cs typeface="Calibri"/>
              </a:rPr>
              <a:t>hippurate</a:t>
            </a:r>
            <a:r>
              <a:rPr lang="en-US" sz="2000" i="1" dirty="0">
                <a:cs typeface="Calibri"/>
              </a:rPr>
              <a:t> → urine excretion</a:t>
            </a:r>
            <a:endParaRPr lang="en-US" sz="2000" dirty="0"/>
          </a:p>
          <a:p>
            <a:pPr lvl="2"/>
            <a:r>
              <a:rPr lang="en-US" sz="1600" dirty="0"/>
              <a:t>Liver enzymes</a:t>
            </a:r>
          </a:p>
          <a:p>
            <a:pPr lvl="1"/>
            <a:r>
              <a:rPr lang="en-US" sz="2000" dirty="0"/>
              <a:t>Starting dose: Attenuated: 300 mg/kg/d; Severe: 500 mg/kg/d;</a:t>
            </a:r>
          </a:p>
          <a:p>
            <a:pPr lvl="1"/>
            <a:r>
              <a:rPr lang="en-US" sz="2000" dirty="0"/>
              <a:t>Increase gradually while monitoring plasma glycine levels</a:t>
            </a:r>
          </a:p>
          <a:p>
            <a:pPr lvl="1"/>
            <a:r>
              <a:rPr lang="en-US" sz="2000" dirty="0"/>
              <a:t>Treatment goal: plasma glycine 120 – 300 µM, 1-2 </a:t>
            </a:r>
            <a:r>
              <a:rPr lang="en-US" sz="2000" dirty="0" err="1"/>
              <a:t>hrs</a:t>
            </a:r>
            <a:r>
              <a:rPr lang="en-US" sz="2000" dirty="0"/>
              <a:t> after a dose</a:t>
            </a:r>
          </a:p>
          <a:p>
            <a:pPr lvl="1"/>
            <a:r>
              <a:rPr lang="en-US" sz="2000" dirty="0"/>
              <a:t>Toxicity risk if glycine &lt; 125 </a:t>
            </a:r>
            <a:r>
              <a:rPr lang="el-GR" sz="2000" dirty="0"/>
              <a:t>μ</a:t>
            </a:r>
            <a:r>
              <a:rPr lang="en-US" sz="2000" dirty="0"/>
              <a:t>M</a:t>
            </a:r>
          </a:p>
          <a:p>
            <a:r>
              <a:rPr lang="en-US" sz="2000" b="1" dirty="0"/>
              <a:t>Diet: </a:t>
            </a:r>
            <a:r>
              <a:rPr lang="en-US" sz="2000" dirty="0"/>
              <a:t>Glycine in food is low, Dietary restriction: difficult to control severe</a:t>
            </a:r>
          </a:p>
          <a:p>
            <a:r>
              <a:rPr lang="en-US" sz="2000" b="1" dirty="0"/>
              <a:t>Ketogenic diet:</a:t>
            </a:r>
            <a:r>
              <a:rPr lang="en-US" sz="2000" dirty="0"/>
              <a:t> uses glycine as gluconeogenic substrate: lowers glycine</a:t>
            </a:r>
          </a:p>
          <a:p>
            <a:pPr lvl="1"/>
            <a:r>
              <a:rPr lang="en-US" sz="2000" dirty="0"/>
              <a:t>Sharp reduction in benzoate dose needed!! </a:t>
            </a:r>
          </a:p>
          <a:p>
            <a:pPr lvl="1"/>
            <a:endParaRPr lang="en-US" sz="2000" dirty="0"/>
          </a:p>
          <a:p>
            <a:r>
              <a:rPr lang="en-US" sz="2000" b="1" dirty="0"/>
              <a:t>Unresolved Questions:</a:t>
            </a:r>
            <a:r>
              <a:rPr lang="en-US" sz="2000" dirty="0"/>
              <a:t> </a:t>
            </a:r>
          </a:p>
          <a:p>
            <a:pPr lvl="1"/>
            <a:r>
              <a:rPr lang="en-US" sz="2000" dirty="0"/>
              <a:t>does benzoate lower glycine levels in the brain: glycine by MRS</a:t>
            </a:r>
          </a:p>
          <a:p>
            <a:pPr lvl="1"/>
            <a:r>
              <a:rPr lang="en-US" sz="2000" dirty="0"/>
              <a:t>Improving benzoate: microgranular coated / prodrug</a:t>
            </a:r>
          </a:p>
          <a:p>
            <a:endParaRPr lang="en-US" sz="2000" dirty="0"/>
          </a:p>
          <a:p>
            <a:endParaRPr lang="en-US" sz="2000" b="1" dirty="0">
              <a:solidFill>
                <a:srgbClr val="FF0000"/>
              </a:solidFill>
            </a:endParaRPr>
          </a:p>
          <a:p>
            <a:endParaRPr lang="en-US" sz="2000" b="1" dirty="0">
              <a:solidFill>
                <a:srgbClr val="FF0000"/>
              </a:solidFill>
            </a:endParaRPr>
          </a:p>
          <a:p>
            <a:endParaRPr lang="en-US" sz="2000" dirty="0"/>
          </a:p>
        </p:txBody>
      </p:sp>
    </p:spTree>
    <p:extLst>
      <p:ext uri="{BB962C8B-B14F-4D97-AF65-F5344CB8AC3E}">
        <p14:creationId xmlns:p14="http://schemas.microsoft.com/office/powerpoint/2010/main" val="2955490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AFFA88-A4C4-4DFC-B33A-5D4C07FCE511}"/>
              </a:ext>
            </a:extLst>
          </p:cNvPr>
          <p:cNvSpPr>
            <a:spLocks noGrp="1"/>
          </p:cNvSpPr>
          <p:nvPr>
            <p:ph type="sldNum" sz="quarter" idx="4294967295"/>
          </p:nvPr>
        </p:nvSpPr>
        <p:spPr>
          <a:xfrm>
            <a:off x="7010400" y="4768835"/>
            <a:ext cx="2133600" cy="273050"/>
          </a:xfrm>
        </p:spPr>
        <p:txBody>
          <a:bodyPr/>
          <a:lstStyle/>
          <a:p>
            <a:fld id="{FE9E206F-B6C9-6B46-920E-6690A9897DBF}" type="slidenum">
              <a:rPr lang="en-US" smtClean="0"/>
              <a:t>27</a:t>
            </a:fld>
            <a:endParaRPr lang="en-US"/>
          </a:p>
        </p:txBody>
      </p:sp>
      <p:sp>
        <p:nvSpPr>
          <p:cNvPr id="3" name="TextBox 2">
            <a:extLst>
              <a:ext uri="{FF2B5EF4-FFF2-40B4-BE49-F238E27FC236}">
                <a16:creationId xmlns:a16="http://schemas.microsoft.com/office/drawing/2014/main" id="{ABF9DAFE-F5C0-4AFC-877E-BDF5097C50A2}"/>
              </a:ext>
            </a:extLst>
          </p:cNvPr>
          <p:cNvSpPr txBox="1"/>
          <p:nvPr/>
        </p:nvSpPr>
        <p:spPr>
          <a:xfrm>
            <a:off x="338328" y="149211"/>
            <a:ext cx="8467344" cy="584775"/>
          </a:xfrm>
          <a:prstGeom prst="rect">
            <a:avLst/>
          </a:prstGeom>
          <a:noFill/>
        </p:spPr>
        <p:txBody>
          <a:bodyPr wrap="square" rtlCol="0">
            <a:spAutoFit/>
          </a:bodyPr>
          <a:lstStyle/>
          <a:p>
            <a:pPr algn="ctr"/>
            <a:r>
              <a:rPr lang="en-US" sz="3200" dirty="0"/>
              <a:t>Sodium benzoate: overview</a:t>
            </a:r>
          </a:p>
        </p:txBody>
      </p:sp>
      <p:sp>
        <p:nvSpPr>
          <p:cNvPr id="5" name="TextBox 4">
            <a:extLst>
              <a:ext uri="{FF2B5EF4-FFF2-40B4-BE49-F238E27FC236}">
                <a16:creationId xmlns:a16="http://schemas.microsoft.com/office/drawing/2014/main" id="{584D1EDC-1F4D-48A9-B8AA-2C006EFFA8B5}"/>
              </a:ext>
            </a:extLst>
          </p:cNvPr>
          <p:cNvSpPr txBox="1"/>
          <p:nvPr/>
        </p:nvSpPr>
        <p:spPr>
          <a:xfrm>
            <a:off x="280416" y="1001281"/>
            <a:ext cx="5207322" cy="2862322"/>
          </a:xfrm>
          <a:prstGeom prst="rect">
            <a:avLst/>
          </a:prstGeom>
          <a:noFill/>
        </p:spPr>
        <p:txBody>
          <a:bodyPr wrap="square" rtlCol="0">
            <a:spAutoFit/>
          </a:bodyPr>
          <a:lstStyle/>
          <a:p>
            <a:r>
              <a:rPr lang="en-US" dirty="0"/>
              <a:t>Sodium benzoate is conjugated to glycine to form Hippurate </a:t>
            </a:r>
          </a:p>
          <a:p>
            <a:pPr marL="285750" indent="-285750">
              <a:buFont typeface="Arial" panose="020B0604020202020204" pitchFamily="34" charset="0"/>
              <a:buChar char="•"/>
            </a:pPr>
            <a:r>
              <a:rPr lang="en-US" dirty="0"/>
              <a:t>First published studying on lowering glycine occurred over 80 years ago (</a:t>
            </a:r>
          </a:p>
          <a:p>
            <a:pPr marL="742950" lvl="1" indent="-285750">
              <a:buFont typeface="Arial" panose="020B0604020202020204" pitchFamily="34" charset="0"/>
              <a:buChar char="•"/>
            </a:pPr>
            <a:r>
              <a:rPr lang="en-US" dirty="0"/>
              <a:t>J Clin Invest; 27(5),1948 </a:t>
            </a:r>
          </a:p>
          <a:p>
            <a:pPr marL="285750" indent="-285750">
              <a:buFont typeface="Arial" panose="020B0604020202020204" pitchFamily="34" charset="0"/>
              <a:buChar char="•"/>
            </a:pPr>
            <a:r>
              <a:rPr lang="en-US" dirty="0"/>
              <a:t>LIVER – renal tubular cells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Lowers glycine in plasma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Lowers glycine in brain: MRS data</a:t>
            </a:r>
          </a:p>
        </p:txBody>
      </p:sp>
      <p:pic>
        <p:nvPicPr>
          <p:cNvPr id="8" name="Picture 7">
            <a:extLst>
              <a:ext uri="{FF2B5EF4-FFF2-40B4-BE49-F238E27FC236}">
                <a16:creationId xmlns:a16="http://schemas.microsoft.com/office/drawing/2014/main" id="{4648AAC5-3ECF-4E60-A1FF-6AD7E17035CC}"/>
              </a:ext>
            </a:extLst>
          </p:cNvPr>
          <p:cNvPicPr>
            <a:picLocks noChangeAspect="1"/>
          </p:cNvPicPr>
          <p:nvPr/>
        </p:nvPicPr>
        <p:blipFill>
          <a:blip r:embed="rId2"/>
          <a:stretch>
            <a:fillRect/>
          </a:stretch>
        </p:blipFill>
        <p:spPr>
          <a:xfrm>
            <a:off x="1066283" y="4102560"/>
            <a:ext cx="4584589" cy="2651990"/>
          </a:xfrm>
          <a:prstGeom prst="rect">
            <a:avLst/>
          </a:prstGeom>
        </p:spPr>
      </p:pic>
      <p:pic>
        <p:nvPicPr>
          <p:cNvPr id="6" name="Picture 5" descr="A picture containing text, map&#10;&#10;Description automatically generated">
            <a:extLst>
              <a:ext uri="{FF2B5EF4-FFF2-40B4-BE49-F238E27FC236}">
                <a16:creationId xmlns:a16="http://schemas.microsoft.com/office/drawing/2014/main" id="{2570592A-6B03-47D9-9C47-0EBECDB579A8}"/>
              </a:ext>
            </a:extLst>
          </p:cNvPr>
          <p:cNvPicPr>
            <a:picLocks noChangeAspect="1"/>
          </p:cNvPicPr>
          <p:nvPr/>
        </p:nvPicPr>
        <p:blipFill>
          <a:blip r:embed="rId3"/>
          <a:stretch>
            <a:fillRect/>
          </a:stretch>
        </p:blipFill>
        <p:spPr>
          <a:xfrm>
            <a:off x="5089042" y="777269"/>
            <a:ext cx="3656262" cy="3793227"/>
          </a:xfrm>
          <a:prstGeom prst="rect">
            <a:avLst/>
          </a:prstGeom>
        </p:spPr>
      </p:pic>
      <p:sp>
        <p:nvSpPr>
          <p:cNvPr id="7" name="TextBox 6">
            <a:extLst>
              <a:ext uri="{FF2B5EF4-FFF2-40B4-BE49-F238E27FC236}">
                <a16:creationId xmlns:a16="http://schemas.microsoft.com/office/drawing/2014/main" id="{C91D8588-DE61-4BF7-AD58-2DD75CF0FDDE}"/>
              </a:ext>
            </a:extLst>
          </p:cNvPr>
          <p:cNvSpPr txBox="1"/>
          <p:nvPr/>
        </p:nvSpPr>
        <p:spPr>
          <a:xfrm>
            <a:off x="5871452" y="4812119"/>
            <a:ext cx="2651760" cy="246221"/>
          </a:xfrm>
          <a:prstGeom prst="rect">
            <a:avLst/>
          </a:prstGeom>
          <a:noFill/>
        </p:spPr>
        <p:txBody>
          <a:bodyPr wrap="square" rtlCol="0">
            <a:spAutoFit/>
          </a:bodyPr>
          <a:lstStyle/>
          <a:p>
            <a:r>
              <a:rPr lang="en-US" sz="1000" dirty="0" err="1"/>
              <a:t>Lennerz</a:t>
            </a:r>
            <a:r>
              <a:rPr lang="en-US" sz="1000" dirty="0"/>
              <a:t> et al, Mol Genet </a:t>
            </a:r>
            <a:r>
              <a:rPr lang="en-US" sz="1000" dirty="0" err="1"/>
              <a:t>Metab</a:t>
            </a:r>
            <a:r>
              <a:rPr lang="en-US" sz="1000" dirty="0"/>
              <a:t>, 2015</a:t>
            </a:r>
          </a:p>
        </p:txBody>
      </p:sp>
    </p:spTree>
    <p:extLst>
      <p:ext uri="{BB962C8B-B14F-4D97-AF65-F5344CB8AC3E}">
        <p14:creationId xmlns:p14="http://schemas.microsoft.com/office/powerpoint/2010/main" val="3305956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04800"/>
            <a:ext cx="7772400" cy="685800"/>
          </a:xfrm>
        </p:spPr>
        <p:txBody>
          <a:bodyPr/>
          <a:lstStyle/>
          <a:p>
            <a:r>
              <a:rPr lang="en-US" altLang="en-US" sz="3200"/>
              <a:t>When to obtain glycine – benzoate levels?</a:t>
            </a:r>
          </a:p>
        </p:txBody>
      </p:sp>
      <p:sp>
        <p:nvSpPr>
          <p:cNvPr id="28675" name="Rectangle 3"/>
          <p:cNvSpPr>
            <a:spLocks noGrp="1" noChangeArrowheads="1"/>
          </p:cNvSpPr>
          <p:nvPr>
            <p:ph type="body" idx="1"/>
          </p:nvPr>
        </p:nvSpPr>
        <p:spPr>
          <a:xfrm>
            <a:off x="609600" y="1219200"/>
            <a:ext cx="8153400" cy="762000"/>
          </a:xfrm>
        </p:spPr>
        <p:txBody>
          <a:bodyPr/>
          <a:lstStyle/>
          <a:p>
            <a:pPr marL="0" indent="0" algn="ctr">
              <a:buNone/>
            </a:pPr>
            <a:r>
              <a:rPr lang="en-US" altLang="en-US" sz="2400" dirty="0"/>
              <a:t>Glycine &amp; benzoate levels throughout the day in NKH patient</a:t>
            </a:r>
          </a:p>
        </p:txBody>
      </p:sp>
      <p:graphicFrame>
        <p:nvGraphicFramePr>
          <p:cNvPr id="2" name="Object 4"/>
          <p:cNvGraphicFramePr>
            <a:graphicFrameLocks noChangeAspect="1"/>
          </p:cNvGraphicFramePr>
          <p:nvPr/>
        </p:nvGraphicFramePr>
        <p:xfrm>
          <a:off x="1003300" y="1676400"/>
          <a:ext cx="7137400" cy="4733925"/>
        </p:xfrm>
        <a:graphic>
          <a:graphicData uri="http://schemas.openxmlformats.org/drawingml/2006/chart">
            <c:chart xmlns:c="http://schemas.openxmlformats.org/drawingml/2006/chart" xmlns:r="http://schemas.openxmlformats.org/officeDocument/2006/relationships" r:id="rId3"/>
          </a:graphicData>
        </a:graphic>
      </p:graphicFrame>
      <p:sp>
        <p:nvSpPr>
          <p:cNvPr id="28677" name="AutoShape 5"/>
          <p:cNvSpPr>
            <a:spLocks noChangeArrowheads="1"/>
          </p:cNvSpPr>
          <p:nvPr/>
        </p:nvSpPr>
        <p:spPr bwMode="auto">
          <a:xfrm>
            <a:off x="2057400" y="5410200"/>
            <a:ext cx="381000" cy="304800"/>
          </a:xfrm>
          <a:prstGeom prst="triangle">
            <a:avLst>
              <a:gd name="adj" fmla="val 50000"/>
            </a:avLst>
          </a:prstGeom>
          <a:solidFill>
            <a:srgbClr val="00B0F0"/>
          </a:solidFill>
          <a:ln w="9525">
            <a:solidFill>
              <a:schemeClr val="tx1"/>
            </a:solidFill>
            <a:miter lim="800000"/>
            <a:headEnd/>
            <a:tailEnd/>
          </a:ln>
          <a:effectLst/>
        </p:spPr>
        <p:txBody>
          <a:bodyPr wrap="none" anchor="ctr"/>
          <a:lstStyle/>
          <a:p>
            <a:endParaRPr lang="en-US"/>
          </a:p>
        </p:txBody>
      </p:sp>
      <p:sp>
        <p:nvSpPr>
          <p:cNvPr id="28678" name="AutoShape 6"/>
          <p:cNvSpPr>
            <a:spLocks noChangeArrowheads="1"/>
          </p:cNvSpPr>
          <p:nvPr/>
        </p:nvSpPr>
        <p:spPr bwMode="auto">
          <a:xfrm>
            <a:off x="3657600" y="5410200"/>
            <a:ext cx="381000" cy="304800"/>
          </a:xfrm>
          <a:prstGeom prst="triangle">
            <a:avLst>
              <a:gd name="adj" fmla="val 50000"/>
            </a:avLst>
          </a:prstGeom>
          <a:solidFill>
            <a:srgbClr val="00B0F0"/>
          </a:solidFill>
          <a:ln w="9525">
            <a:solidFill>
              <a:schemeClr val="tx1"/>
            </a:solidFill>
            <a:miter lim="800000"/>
            <a:headEnd/>
            <a:tailEnd/>
          </a:ln>
          <a:effectLst/>
        </p:spPr>
        <p:txBody>
          <a:bodyPr wrap="none" anchor="ctr"/>
          <a:lstStyle/>
          <a:p>
            <a:endParaRPr lang="en-US"/>
          </a:p>
        </p:txBody>
      </p:sp>
      <p:sp>
        <p:nvSpPr>
          <p:cNvPr id="28679" name="AutoShape 7"/>
          <p:cNvSpPr>
            <a:spLocks noChangeArrowheads="1"/>
          </p:cNvSpPr>
          <p:nvPr/>
        </p:nvSpPr>
        <p:spPr bwMode="auto">
          <a:xfrm>
            <a:off x="6781800" y="5410200"/>
            <a:ext cx="381000" cy="304800"/>
          </a:xfrm>
          <a:prstGeom prst="triangle">
            <a:avLst>
              <a:gd name="adj" fmla="val 50000"/>
            </a:avLst>
          </a:prstGeom>
          <a:solidFill>
            <a:srgbClr val="00B0F0"/>
          </a:solidFill>
          <a:ln w="9525">
            <a:solidFill>
              <a:schemeClr val="tx1"/>
            </a:solidFill>
            <a:miter lim="800000"/>
            <a:headEnd/>
            <a:tailEnd/>
          </a:ln>
          <a:effectLst/>
        </p:spPr>
        <p:txBody>
          <a:bodyPr wrap="none" anchor="ctr"/>
          <a:lstStyle/>
          <a:p>
            <a:endParaRPr lang="en-US"/>
          </a:p>
        </p:txBody>
      </p:sp>
      <p:sp>
        <p:nvSpPr>
          <p:cNvPr id="3" name="TextBox 2">
            <a:extLst>
              <a:ext uri="{FF2B5EF4-FFF2-40B4-BE49-F238E27FC236}">
                <a16:creationId xmlns:a16="http://schemas.microsoft.com/office/drawing/2014/main" id="{7465207F-C130-4602-8E8D-9538B8540F94}"/>
              </a:ext>
            </a:extLst>
          </p:cNvPr>
          <p:cNvSpPr txBox="1"/>
          <p:nvPr/>
        </p:nvSpPr>
        <p:spPr>
          <a:xfrm>
            <a:off x="838200" y="6434137"/>
            <a:ext cx="7818119" cy="369332"/>
          </a:xfrm>
          <a:prstGeom prst="rect">
            <a:avLst/>
          </a:prstGeom>
          <a:noFill/>
        </p:spPr>
        <p:txBody>
          <a:bodyPr wrap="square" rtlCol="0">
            <a:spAutoFit/>
          </a:bodyPr>
          <a:lstStyle/>
          <a:p>
            <a:r>
              <a:rPr lang="en-US" b="1" dirty="0">
                <a:solidFill>
                  <a:srgbClr val="0070C0"/>
                </a:solidFill>
              </a:rPr>
              <a:t>Obtain level 1-2 hours after a dose of benzoate: through glycine, peak benzoate </a:t>
            </a:r>
          </a:p>
        </p:txBody>
      </p:sp>
    </p:spTree>
    <p:extLst>
      <p:ext uri="{BB962C8B-B14F-4D97-AF65-F5344CB8AC3E}">
        <p14:creationId xmlns:p14="http://schemas.microsoft.com/office/powerpoint/2010/main" val="663618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452438" y="1143000"/>
            <a:ext cx="26701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t>Food </a:t>
            </a:r>
          </a:p>
          <a:p>
            <a:pPr algn="ctr"/>
            <a:r>
              <a:rPr lang="en-US" altLang="en-US" sz="2800"/>
              <a:t>glycine + serine</a:t>
            </a:r>
          </a:p>
        </p:txBody>
      </p:sp>
      <p:sp>
        <p:nvSpPr>
          <p:cNvPr id="53251" name="Text Box 3"/>
          <p:cNvSpPr txBox="1">
            <a:spLocks noChangeArrowheads="1"/>
          </p:cNvSpPr>
          <p:nvPr/>
        </p:nvSpPr>
        <p:spPr bwMode="auto">
          <a:xfrm>
            <a:off x="1524000" y="3276600"/>
            <a:ext cx="4394200" cy="955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a:t>Plasma glycine</a:t>
            </a:r>
          </a:p>
          <a:p>
            <a:pPr algn="ctr"/>
            <a:r>
              <a:rPr lang="en-US" altLang="en-US" sz="2800" i="1"/>
              <a:t>in balance (normal levels)</a:t>
            </a:r>
          </a:p>
        </p:txBody>
      </p:sp>
      <p:sp>
        <p:nvSpPr>
          <p:cNvPr id="53252" name="Text Box 4"/>
          <p:cNvSpPr txBox="1">
            <a:spLocks noChangeArrowheads="1"/>
          </p:cNvSpPr>
          <p:nvPr/>
        </p:nvSpPr>
        <p:spPr bwMode="auto">
          <a:xfrm>
            <a:off x="3946525" y="609600"/>
            <a:ext cx="42672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a:t>Glycine endogenous </a:t>
            </a:r>
          </a:p>
          <a:p>
            <a:pPr algn="ctr"/>
            <a:r>
              <a:rPr lang="en-US" altLang="en-US" sz="2800"/>
              <a:t>synthesis </a:t>
            </a:r>
          </a:p>
          <a:p>
            <a:pPr algn="ctr"/>
            <a:r>
              <a:rPr lang="en-US" altLang="en-US" sz="2000"/>
              <a:t>including protein catabolism, SHMT</a:t>
            </a:r>
          </a:p>
        </p:txBody>
      </p:sp>
      <p:sp>
        <p:nvSpPr>
          <p:cNvPr id="53253" name="Text Box 5"/>
          <p:cNvSpPr txBox="1">
            <a:spLocks noChangeArrowheads="1"/>
          </p:cNvSpPr>
          <p:nvPr/>
        </p:nvSpPr>
        <p:spPr bwMode="auto">
          <a:xfrm>
            <a:off x="6537325" y="3168650"/>
            <a:ext cx="245427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a:t>Glycine endogenous use</a:t>
            </a:r>
          </a:p>
        </p:txBody>
      </p:sp>
      <p:sp>
        <p:nvSpPr>
          <p:cNvPr id="53254" name="Text Box 6"/>
          <p:cNvSpPr txBox="1">
            <a:spLocks noChangeArrowheads="1"/>
          </p:cNvSpPr>
          <p:nvPr/>
        </p:nvSpPr>
        <p:spPr bwMode="auto">
          <a:xfrm>
            <a:off x="301625" y="4713288"/>
            <a:ext cx="43418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t>Glycine cleavage enzyme </a:t>
            </a:r>
          </a:p>
        </p:txBody>
      </p:sp>
      <p:sp>
        <p:nvSpPr>
          <p:cNvPr id="53255" name="Text Box 7"/>
          <p:cNvSpPr txBox="1">
            <a:spLocks noChangeArrowheads="1"/>
          </p:cNvSpPr>
          <p:nvPr/>
        </p:nvSpPr>
        <p:spPr bwMode="auto">
          <a:xfrm>
            <a:off x="776288" y="6107113"/>
            <a:ext cx="2654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i="1"/>
              <a:t>Neurologic outcome ?</a:t>
            </a:r>
          </a:p>
        </p:txBody>
      </p:sp>
      <p:sp>
        <p:nvSpPr>
          <p:cNvPr id="53256" name="Text Box 8"/>
          <p:cNvSpPr txBox="1">
            <a:spLocks noChangeArrowheads="1"/>
          </p:cNvSpPr>
          <p:nvPr/>
        </p:nvSpPr>
        <p:spPr bwMode="auto">
          <a:xfrm>
            <a:off x="5518150" y="4637088"/>
            <a:ext cx="16891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a:t>Benzoate</a:t>
            </a:r>
          </a:p>
        </p:txBody>
      </p:sp>
      <p:sp>
        <p:nvSpPr>
          <p:cNvPr id="53257" name="Text Box 9"/>
          <p:cNvSpPr txBox="1">
            <a:spLocks noChangeArrowheads="1"/>
          </p:cNvSpPr>
          <p:nvPr/>
        </p:nvSpPr>
        <p:spPr bwMode="auto">
          <a:xfrm>
            <a:off x="4840288" y="5683250"/>
            <a:ext cx="32972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a:t>Urinary hippurate excretion</a:t>
            </a:r>
          </a:p>
        </p:txBody>
      </p:sp>
      <p:sp>
        <p:nvSpPr>
          <p:cNvPr id="53258" name="Line 10"/>
          <p:cNvSpPr>
            <a:spLocks noChangeShapeType="1"/>
          </p:cNvSpPr>
          <p:nvPr/>
        </p:nvSpPr>
        <p:spPr bwMode="auto">
          <a:xfrm flipH="1">
            <a:off x="4327525" y="1828800"/>
            <a:ext cx="609600" cy="12192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9" name="Line 11"/>
          <p:cNvSpPr>
            <a:spLocks noChangeShapeType="1"/>
          </p:cNvSpPr>
          <p:nvPr/>
        </p:nvSpPr>
        <p:spPr bwMode="auto">
          <a:xfrm>
            <a:off x="6096000" y="3581400"/>
            <a:ext cx="804863" cy="152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0" name="Line 12"/>
          <p:cNvSpPr>
            <a:spLocks noChangeShapeType="1"/>
          </p:cNvSpPr>
          <p:nvPr/>
        </p:nvSpPr>
        <p:spPr bwMode="auto">
          <a:xfrm>
            <a:off x="1050925" y="2286000"/>
            <a:ext cx="2125663" cy="7620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1" name="Line 13"/>
          <p:cNvSpPr>
            <a:spLocks noChangeShapeType="1"/>
          </p:cNvSpPr>
          <p:nvPr/>
        </p:nvSpPr>
        <p:spPr bwMode="auto">
          <a:xfrm flipH="1">
            <a:off x="2168525" y="4343400"/>
            <a:ext cx="1287463" cy="304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2" name="Line 14"/>
          <p:cNvSpPr>
            <a:spLocks noChangeShapeType="1"/>
          </p:cNvSpPr>
          <p:nvPr/>
        </p:nvSpPr>
        <p:spPr bwMode="auto">
          <a:xfrm>
            <a:off x="4810125" y="4419600"/>
            <a:ext cx="1016000" cy="12192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3" name="Freeform 15"/>
          <p:cNvSpPr>
            <a:spLocks/>
          </p:cNvSpPr>
          <p:nvPr/>
        </p:nvSpPr>
        <p:spPr bwMode="auto">
          <a:xfrm>
            <a:off x="5487988" y="4953000"/>
            <a:ext cx="66675" cy="381000"/>
          </a:xfrm>
          <a:custGeom>
            <a:avLst/>
            <a:gdLst>
              <a:gd name="T0" fmla="*/ 48 w 48"/>
              <a:gd name="T1" fmla="*/ 0 h 240"/>
              <a:gd name="T2" fmla="*/ 0 w 48"/>
              <a:gd name="T3" fmla="*/ 144 h 240"/>
              <a:gd name="T4" fmla="*/ 48 w 48"/>
              <a:gd name="T5" fmla="*/ 240 h 240"/>
            </a:gdLst>
            <a:ahLst/>
            <a:cxnLst>
              <a:cxn ang="0">
                <a:pos x="T0" y="T1"/>
              </a:cxn>
              <a:cxn ang="0">
                <a:pos x="T2" y="T3"/>
              </a:cxn>
              <a:cxn ang="0">
                <a:pos x="T4" y="T5"/>
              </a:cxn>
            </a:cxnLst>
            <a:rect l="0" t="0" r="r" b="b"/>
            <a:pathLst>
              <a:path w="48" h="240">
                <a:moveTo>
                  <a:pt x="48" y="0"/>
                </a:moveTo>
                <a:cubicBezTo>
                  <a:pt x="24" y="52"/>
                  <a:pt x="0" y="104"/>
                  <a:pt x="0" y="144"/>
                </a:cubicBezTo>
                <a:cubicBezTo>
                  <a:pt x="0" y="184"/>
                  <a:pt x="24" y="212"/>
                  <a:pt x="48" y="240"/>
                </a:cubicBez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4" name="Line 16"/>
          <p:cNvSpPr>
            <a:spLocks noChangeShapeType="1"/>
          </p:cNvSpPr>
          <p:nvPr/>
        </p:nvSpPr>
        <p:spPr bwMode="auto">
          <a:xfrm>
            <a:off x="2100263" y="5334000"/>
            <a:ext cx="0" cy="685800"/>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5" name="Text Box 17"/>
          <p:cNvSpPr txBox="1">
            <a:spLocks noChangeArrowheads="1"/>
          </p:cNvSpPr>
          <p:nvPr/>
        </p:nvSpPr>
        <p:spPr bwMode="auto">
          <a:xfrm>
            <a:off x="3689350" y="25146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solidFill>
                  <a:schemeClr val="accent2"/>
                </a:solidFill>
              </a:rPr>
              <a:t>IN</a:t>
            </a:r>
          </a:p>
        </p:txBody>
      </p:sp>
      <p:sp>
        <p:nvSpPr>
          <p:cNvPr id="53266" name="Text Box 18"/>
          <p:cNvSpPr txBox="1">
            <a:spLocks noChangeArrowheads="1"/>
          </p:cNvSpPr>
          <p:nvPr/>
        </p:nvSpPr>
        <p:spPr bwMode="auto">
          <a:xfrm>
            <a:off x="3725863" y="4419600"/>
            <a:ext cx="827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solidFill>
                  <a:srgbClr val="FF0000"/>
                </a:solidFill>
              </a:rPr>
              <a:t>OUT</a:t>
            </a:r>
          </a:p>
        </p:txBody>
      </p:sp>
      <p:sp>
        <p:nvSpPr>
          <p:cNvPr id="53267" name="Line 19"/>
          <p:cNvSpPr>
            <a:spLocks noChangeShapeType="1"/>
          </p:cNvSpPr>
          <p:nvPr/>
        </p:nvSpPr>
        <p:spPr bwMode="auto">
          <a:xfrm>
            <a:off x="2574925" y="2057400"/>
            <a:ext cx="0" cy="7620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8" name="Text Box 20"/>
          <p:cNvSpPr txBox="1">
            <a:spLocks noChangeArrowheads="1"/>
          </p:cNvSpPr>
          <p:nvPr/>
        </p:nvSpPr>
        <p:spPr bwMode="auto">
          <a:xfrm>
            <a:off x="2574925" y="2133600"/>
            <a:ext cx="1031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latin typeface="Times New Roman" charset="0"/>
              </a:rPr>
              <a:t>SHMT</a:t>
            </a:r>
          </a:p>
        </p:txBody>
      </p:sp>
      <p:sp>
        <p:nvSpPr>
          <p:cNvPr id="53269" name="AutoShape 21"/>
          <p:cNvSpPr>
            <a:spLocks/>
          </p:cNvSpPr>
          <p:nvPr/>
        </p:nvSpPr>
        <p:spPr bwMode="auto">
          <a:xfrm>
            <a:off x="8229600" y="762000"/>
            <a:ext cx="762000" cy="3581400"/>
          </a:xfrm>
          <a:prstGeom prst="rightBracket">
            <a:avLst>
              <a:gd name="adj" fmla="val 391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0" name="Text Box 22"/>
          <p:cNvSpPr txBox="1">
            <a:spLocks noChangeArrowheads="1"/>
          </p:cNvSpPr>
          <p:nvPr/>
        </p:nvSpPr>
        <p:spPr bwMode="auto">
          <a:xfrm>
            <a:off x="7772400" y="2300288"/>
            <a:ext cx="1174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t>?constant</a:t>
            </a:r>
          </a:p>
        </p:txBody>
      </p:sp>
      <p:sp>
        <p:nvSpPr>
          <p:cNvPr id="53271" name="Text Box 23"/>
          <p:cNvSpPr txBox="1">
            <a:spLocks noChangeArrowheads="1"/>
          </p:cNvSpPr>
          <p:nvPr/>
        </p:nvSpPr>
        <p:spPr bwMode="auto">
          <a:xfrm>
            <a:off x="5954713" y="3657600"/>
            <a:ext cx="827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a:solidFill>
                  <a:srgbClr val="FF0000"/>
                </a:solidFill>
              </a:rPr>
              <a:t>OUT</a:t>
            </a:r>
          </a:p>
        </p:txBody>
      </p:sp>
      <p:grpSp>
        <p:nvGrpSpPr>
          <p:cNvPr id="4" name="Group 3">
            <a:extLst>
              <a:ext uri="{FF2B5EF4-FFF2-40B4-BE49-F238E27FC236}">
                <a16:creationId xmlns:a16="http://schemas.microsoft.com/office/drawing/2014/main" id="{DF0AA6AB-2373-4238-A7D9-A216D4629D0C}"/>
              </a:ext>
            </a:extLst>
          </p:cNvPr>
          <p:cNvGrpSpPr/>
          <p:nvPr/>
        </p:nvGrpSpPr>
        <p:grpSpPr>
          <a:xfrm>
            <a:off x="6890913" y="2007284"/>
            <a:ext cx="1360766" cy="646331"/>
            <a:chOff x="6890913" y="2007284"/>
            <a:chExt cx="1360766" cy="646331"/>
          </a:xfrm>
        </p:grpSpPr>
        <p:sp>
          <p:nvSpPr>
            <p:cNvPr id="2" name="TextBox 1">
              <a:extLst>
                <a:ext uri="{FF2B5EF4-FFF2-40B4-BE49-F238E27FC236}">
                  <a16:creationId xmlns:a16="http://schemas.microsoft.com/office/drawing/2014/main" id="{4DB532CD-7C89-4C0A-B958-2076BE49DF33}"/>
                </a:ext>
              </a:extLst>
            </p:cNvPr>
            <p:cNvSpPr txBox="1"/>
            <p:nvPr/>
          </p:nvSpPr>
          <p:spPr>
            <a:xfrm>
              <a:off x="6890913" y="2007284"/>
              <a:ext cx="1360766" cy="646331"/>
            </a:xfrm>
            <a:prstGeom prst="rect">
              <a:avLst/>
            </a:prstGeom>
            <a:noFill/>
            <a:ln>
              <a:solidFill>
                <a:srgbClr val="FF0000"/>
              </a:solidFill>
            </a:ln>
          </p:spPr>
          <p:txBody>
            <a:bodyPr wrap="square" rtlCol="0">
              <a:spAutoFit/>
            </a:bodyPr>
            <a:lstStyle/>
            <a:p>
              <a:r>
                <a:rPr lang="en-US" dirty="0"/>
                <a:t>Ketogenic diet </a:t>
              </a:r>
            </a:p>
          </p:txBody>
        </p:sp>
        <p:sp>
          <p:nvSpPr>
            <p:cNvPr id="3" name="Arrow: Down 2">
              <a:extLst>
                <a:ext uri="{FF2B5EF4-FFF2-40B4-BE49-F238E27FC236}">
                  <a16:creationId xmlns:a16="http://schemas.microsoft.com/office/drawing/2014/main" id="{52FF0B58-4948-4ACC-BA82-FAF608B5F52D}"/>
                </a:ext>
              </a:extLst>
            </p:cNvPr>
            <p:cNvSpPr/>
            <p:nvPr/>
          </p:nvSpPr>
          <p:spPr>
            <a:xfrm>
              <a:off x="7571296" y="2316900"/>
              <a:ext cx="215599" cy="325437"/>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213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Glycine encephalopathies: nosology</a:t>
            </a:r>
          </a:p>
        </p:txBody>
      </p:sp>
      <p:sp>
        <p:nvSpPr>
          <p:cNvPr id="3" name="Content Placeholder 2"/>
          <p:cNvSpPr>
            <a:spLocks noGrp="1"/>
          </p:cNvSpPr>
          <p:nvPr>
            <p:ph idx="1"/>
          </p:nvPr>
        </p:nvSpPr>
        <p:spPr/>
        <p:txBody>
          <a:bodyPr>
            <a:normAutofit/>
          </a:bodyPr>
          <a:lstStyle/>
          <a:p>
            <a:r>
              <a:rPr lang="en-US" sz="2600" dirty="0"/>
              <a:t>Genetic encephalopathies with elevated brain glycine</a:t>
            </a:r>
          </a:p>
          <a:p>
            <a:endParaRPr lang="en-US" sz="2600" dirty="0"/>
          </a:p>
          <a:p>
            <a:r>
              <a:rPr lang="en-US" sz="2600" dirty="0"/>
              <a:t>Nonketotic hyperglycinemia (NKH): deficient activity of the glycine cleavage enzyme</a:t>
            </a:r>
          </a:p>
          <a:p>
            <a:pPr lvl="1"/>
            <a:r>
              <a:rPr lang="en-US" sz="2200" dirty="0"/>
              <a:t>Classic NKH: genes of the glycine cleavage enzyme</a:t>
            </a:r>
          </a:p>
          <a:p>
            <a:pPr lvl="1"/>
            <a:r>
              <a:rPr lang="en-US" sz="2200" dirty="0"/>
              <a:t>Variant NKH: genes of the cofactor lipoate synthesis</a:t>
            </a:r>
          </a:p>
          <a:p>
            <a:pPr lvl="1"/>
            <a:r>
              <a:rPr lang="en-US" sz="2200" dirty="0"/>
              <a:t>Cofactor pyridoxal-phosphate: mimics glycine encephalopathy</a:t>
            </a:r>
          </a:p>
          <a:p>
            <a:r>
              <a:rPr lang="en-US" sz="2600" dirty="0"/>
              <a:t>Glycine transporter disorders </a:t>
            </a:r>
            <a:r>
              <a:rPr lang="en-US" sz="2600" i="1" dirty="0"/>
              <a:t>(GLYT1)</a:t>
            </a:r>
            <a:endParaRPr lang="en-US" sz="1600" i="1" dirty="0">
              <a:solidFill>
                <a:srgbClr val="FF0000"/>
              </a:solidFill>
            </a:endParaRPr>
          </a:p>
          <a:p>
            <a:r>
              <a:rPr lang="en-US" sz="2600" dirty="0"/>
              <a:t>Transcription factors </a:t>
            </a:r>
            <a:r>
              <a:rPr lang="en-US" sz="2600" i="1" dirty="0"/>
              <a:t>(HCFC1)</a:t>
            </a:r>
            <a:endParaRPr lang="en-US" sz="1600" i="1" dirty="0">
              <a:solidFill>
                <a:srgbClr val="FF0000"/>
              </a:solidFill>
            </a:endParaRPr>
          </a:p>
          <a:p>
            <a:r>
              <a:rPr lang="en-US" sz="2600" dirty="0"/>
              <a:t>Transient NKH: A phenocopy (not genetic in origin)</a:t>
            </a:r>
          </a:p>
          <a:p>
            <a:endParaRPr lang="en-US" dirty="0"/>
          </a:p>
        </p:txBody>
      </p:sp>
    </p:spTree>
    <p:extLst>
      <p:ext uri="{BB962C8B-B14F-4D97-AF65-F5344CB8AC3E}">
        <p14:creationId xmlns:p14="http://schemas.microsoft.com/office/powerpoint/2010/main" val="4173988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0"/>
            <a:ext cx="7772400" cy="1143000"/>
          </a:xfrm>
          <a:noFill/>
        </p:spPr>
        <p:txBody>
          <a:bodyPr lIns="92075" tIns="46038" rIns="92075" bIns="46038"/>
          <a:lstStyle/>
          <a:p>
            <a:pPr eaLnBrk="1" hangingPunct="1"/>
            <a:r>
              <a:rPr lang="en-US" altLang="en-US" sz="2800"/>
              <a:t>Pathophysiology: Neurotransmitter disorder</a:t>
            </a:r>
          </a:p>
        </p:txBody>
      </p:sp>
      <p:sp>
        <p:nvSpPr>
          <p:cNvPr id="43011" name="Rectangle 3"/>
          <p:cNvSpPr>
            <a:spLocks noGrp="1" noChangeArrowheads="1"/>
          </p:cNvSpPr>
          <p:nvPr>
            <p:ph idx="1"/>
          </p:nvPr>
        </p:nvSpPr>
        <p:spPr>
          <a:xfrm>
            <a:off x="685800" y="957263"/>
            <a:ext cx="7772400" cy="2828925"/>
          </a:xfrm>
        </p:spPr>
        <p:txBody>
          <a:bodyPr lIns="92075" tIns="46038" rIns="92075" bIns="46038"/>
          <a:lstStyle/>
          <a:p>
            <a:pPr eaLnBrk="1" hangingPunct="1">
              <a:spcBef>
                <a:spcPct val="0"/>
              </a:spcBef>
              <a:buFontTx/>
              <a:buNone/>
            </a:pPr>
            <a:r>
              <a:rPr lang="en-US" altLang="en-US" dirty="0"/>
              <a:t>Glycine inhibitory neurotransmitter in spinal cord (inhibition by strychnine) -- relation to hypotonia and apnea?</a:t>
            </a:r>
          </a:p>
          <a:p>
            <a:pPr eaLnBrk="1" hangingPunct="1">
              <a:spcBef>
                <a:spcPct val="0"/>
              </a:spcBef>
              <a:buFontTx/>
              <a:buNone/>
            </a:pPr>
            <a:r>
              <a:rPr lang="en-US" altLang="en-US" dirty="0" err="1"/>
              <a:t>Stychnine</a:t>
            </a:r>
            <a:r>
              <a:rPr lang="en-US" altLang="en-US" dirty="0"/>
              <a:t>: increased tone and respiration, but no consistent clinical effect on mental outcome</a:t>
            </a:r>
          </a:p>
          <a:p>
            <a:pPr eaLnBrk="1" hangingPunct="1">
              <a:spcBef>
                <a:spcPct val="0"/>
              </a:spcBef>
              <a:buFontTx/>
              <a:buNone/>
            </a:pPr>
            <a:r>
              <a:rPr lang="en-US" altLang="en-US" dirty="0"/>
              <a:t>Glycine allosteric activator of NMDA receptor: excitatory</a:t>
            </a:r>
          </a:p>
          <a:p>
            <a:pPr eaLnBrk="1" hangingPunct="1">
              <a:spcBef>
                <a:spcPct val="0"/>
              </a:spcBef>
              <a:buFontTx/>
              <a:buNone/>
            </a:pPr>
            <a:r>
              <a:rPr lang="en-US" altLang="en-US" dirty="0"/>
              <a:t>	NR1/NR2 receptors</a:t>
            </a:r>
          </a:p>
          <a:p>
            <a:pPr eaLnBrk="1" hangingPunct="1">
              <a:spcBef>
                <a:spcPct val="0"/>
              </a:spcBef>
              <a:buFontTx/>
              <a:buNone/>
            </a:pPr>
            <a:r>
              <a:rPr lang="en-US" altLang="en-US" dirty="0"/>
              <a:t>	NR1/NR3 receptors</a:t>
            </a:r>
          </a:p>
          <a:p>
            <a:pPr eaLnBrk="1" hangingPunct="1">
              <a:spcBef>
                <a:spcPct val="0"/>
              </a:spcBef>
              <a:buFontTx/>
              <a:buNone/>
            </a:pPr>
            <a:r>
              <a:rPr lang="en-US" altLang="en-US" dirty="0"/>
              <a:t>Other neurotransmitters normal</a:t>
            </a:r>
          </a:p>
        </p:txBody>
      </p:sp>
      <p:sp>
        <p:nvSpPr>
          <p:cNvPr id="43012" name="Freeform 4"/>
          <p:cNvSpPr>
            <a:spLocks/>
          </p:cNvSpPr>
          <p:nvPr/>
        </p:nvSpPr>
        <p:spPr bwMode="auto">
          <a:xfrm>
            <a:off x="1223963" y="5186363"/>
            <a:ext cx="6999287" cy="1328737"/>
          </a:xfrm>
          <a:custGeom>
            <a:avLst/>
            <a:gdLst>
              <a:gd name="T0" fmla="*/ 0 w 4960"/>
              <a:gd name="T1" fmla="*/ 2147483646 h 837"/>
              <a:gd name="T2" fmla="*/ 2147483646 w 4960"/>
              <a:gd name="T3" fmla="*/ 2147483646 h 837"/>
              <a:gd name="T4" fmla="*/ 2147483646 w 4960"/>
              <a:gd name="T5" fmla="*/ 2147483646 h 837"/>
              <a:gd name="T6" fmla="*/ 2147483646 w 4960"/>
              <a:gd name="T7" fmla="*/ 2147483646 h 837"/>
              <a:gd name="T8" fmla="*/ 2147483646 w 4960"/>
              <a:gd name="T9" fmla="*/ 2147483646 h 837"/>
              <a:gd name="T10" fmla="*/ 2147483646 w 4960"/>
              <a:gd name="T11" fmla="*/ 2147483646 h 837"/>
              <a:gd name="T12" fmla="*/ 2147483646 w 4960"/>
              <a:gd name="T13" fmla="*/ 2147483646 h 837"/>
              <a:gd name="T14" fmla="*/ 2147483646 w 4960"/>
              <a:gd name="T15" fmla="*/ 2147483646 h 837"/>
              <a:gd name="T16" fmla="*/ 2147483646 w 4960"/>
              <a:gd name="T17" fmla="*/ 2147483646 h 837"/>
              <a:gd name="T18" fmla="*/ 2147483646 w 4960"/>
              <a:gd name="T19" fmla="*/ 2147483646 h 837"/>
              <a:gd name="T20" fmla="*/ 2147483646 w 4960"/>
              <a:gd name="T21" fmla="*/ 2147483646 h 837"/>
              <a:gd name="T22" fmla="*/ 2147483646 w 4960"/>
              <a:gd name="T23" fmla="*/ 2147483646 h 837"/>
              <a:gd name="T24" fmla="*/ 2147483646 w 4960"/>
              <a:gd name="T25" fmla="*/ 2147483646 h 837"/>
              <a:gd name="T26" fmla="*/ 2147483646 w 4960"/>
              <a:gd name="T27" fmla="*/ 2147483646 h 837"/>
              <a:gd name="T28" fmla="*/ 2147483646 w 4960"/>
              <a:gd name="T29" fmla="*/ 2147483646 h 837"/>
              <a:gd name="T30" fmla="*/ 2147483646 w 4960"/>
              <a:gd name="T31" fmla="*/ 2147483646 h 837"/>
              <a:gd name="T32" fmla="*/ 2147483646 w 4960"/>
              <a:gd name="T33" fmla="*/ 2147483646 h 837"/>
              <a:gd name="T34" fmla="*/ 2147483646 w 4960"/>
              <a:gd name="T35" fmla="*/ 2147483646 h 837"/>
              <a:gd name="T36" fmla="*/ 2147483646 w 4960"/>
              <a:gd name="T37" fmla="*/ 0 h 837"/>
              <a:gd name="T38" fmla="*/ 2147483646 w 4960"/>
              <a:gd name="T39" fmla="*/ 0 h 837"/>
              <a:gd name="T40" fmla="*/ 2147483646 w 4960"/>
              <a:gd name="T41" fmla="*/ 2147483646 h 837"/>
              <a:gd name="T42" fmla="*/ 2147483646 w 4960"/>
              <a:gd name="T43" fmla="*/ 2147483646 h 837"/>
              <a:gd name="T44" fmla="*/ 2147483646 w 4960"/>
              <a:gd name="T45" fmla="*/ 2147483646 h 837"/>
              <a:gd name="T46" fmla="*/ 2147483646 w 4960"/>
              <a:gd name="T47" fmla="*/ 2147483646 h 837"/>
              <a:gd name="T48" fmla="*/ 2147483646 w 4960"/>
              <a:gd name="T49" fmla="*/ 2147483646 h 837"/>
              <a:gd name="T50" fmla="*/ 2147483646 w 4960"/>
              <a:gd name="T51" fmla="*/ 2147483646 h 837"/>
              <a:gd name="T52" fmla="*/ 2147483646 w 4960"/>
              <a:gd name="T53" fmla="*/ 2147483646 h 837"/>
              <a:gd name="T54" fmla="*/ 2147483646 w 4960"/>
              <a:gd name="T55" fmla="*/ 2147483646 h 837"/>
              <a:gd name="T56" fmla="*/ 2147483646 w 4960"/>
              <a:gd name="T57" fmla="*/ 2147483646 h 837"/>
              <a:gd name="T58" fmla="*/ 2147483646 w 4960"/>
              <a:gd name="T59" fmla="*/ 2147483646 h 837"/>
              <a:gd name="T60" fmla="*/ 2147483646 w 4960"/>
              <a:gd name="T61" fmla="*/ 2147483646 h 837"/>
              <a:gd name="T62" fmla="*/ 2147483646 w 4960"/>
              <a:gd name="T63" fmla="*/ 2147483646 h 837"/>
              <a:gd name="T64" fmla="*/ 2147483646 w 4960"/>
              <a:gd name="T65" fmla="*/ 2147483646 h 837"/>
              <a:gd name="T66" fmla="*/ 2147483646 w 4960"/>
              <a:gd name="T67" fmla="*/ 2147483646 h 837"/>
              <a:gd name="T68" fmla="*/ 2147483646 w 4960"/>
              <a:gd name="T69" fmla="*/ 2147483646 h 837"/>
              <a:gd name="T70" fmla="*/ 2147483646 w 4960"/>
              <a:gd name="T71" fmla="*/ 2147483646 h 837"/>
              <a:gd name="T72" fmla="*/ 2147483646 w 4960"/>
              <a:gd name="T73" fmla="*/ 2147483646 h 837"/>
              <a:gd name="T74" fmla="*/ 2147483646 w 4960"/>
              <a:gd name="T75" fmla="*/ 2147483646 h 8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60"/>
              <a:gd name="T115" fmla="*/ 0 h 837"/>
              <a:gd name="T116" fmla="*/ 4960 w 4960"/>
              <a:gd name="T117" fmla="*/ 837 h 8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60" h="837">
                <a:moveTo>
                  <a:pt x="0" y="836"/>
                </a:moveTo>
                <a:lnTo>
                  <a:pt x="131" y="740"/>
                </a:lnTo>
                <a:lnTo>
                  <a:pt x="265" y="650"/>
                </a:lnTo>
                <a:lnTo>
                  <a:pt x="404" y="564"/>
                </a:lnTo>
                <a:lnTo>
                  <a:pt x="546" y="484"/>
                </a:lnTo>
                <a:lnTo>
                  <a:pt x="692" y="409"/>
                </a:lnTo>
                <a:lnTo>
                  <a:pt x="841" y="341"/>
                </a:lnTo>
                <a:lnTo>
                  <a:pt x="993" y="278"/>
                </a:lnTo>
                <a:lnTo>
                  <a:pt x="1147" y="221"/>
                </a:lnTo>
                <a:lnTo>
                  <a:pt x="1306" y="170"/>
                </a:lnTo>
                <a:lnTo>
                  <a:pt x="1466" y="126"/>
                </a:lnTo>
                <a:lnTo>
                  <a:pt x="1629" y="88"/>
                </a:lnTo>
                <a:lnTo>
                  <a:pt x="1712" y="71"/>
                </a:lnTo>
                <a:lnTo>
                  <a:pt x="1795" y="56"/>
                </a:lnTo>
                <a:lnTo>
                  <a:pt x="1963" y="32"/>
                </a:lnTo>
                <a:lnTo>
                  <a:pt x="2133" y="14"/>
                </a:lnTo>
                <a:lnTo>
                  <a:pt x="2219" y="8"/>
                </a:lnTo>
                <a:lnTo>
                  <a:pt x="2306" y="3"/>
                </a:lnTo>
                <a:lnTo>
                  <a:pt x="2392" y="0"/>
                </a:lnTo>
                <a:lnTo>
                  <a:pt x="2480" y="0"/>
                </a:lnTo>
                <a:lnTo>
                  <a:pt x="2653" y="3"/>
                </a:lnTo>
                <a:lnTo>
                  <a:pt x="2740" y="8"/>
                </a:lnTo>
                <a:lnTo>
                  <a:pt x="2826" y="14"/>
                </a:lnTo>
                <a:lnTo>
                  <a:pt x="2996" y="32"/>
                </a:lnTo>
                <a:lnTo>
                  <a:pt x="3164" y="56"/>
                </a:lnTo>
                <a:lnTo>
                  <a:pt x="3247" y="71"/>
                </a:lnTo>
                <a:lnTo>
                  <a:pt x="3330" y="88"/>
                </a:lnTo>
                <a:lnTo>
                  <a:pt x="3493" y="126"/>
                </a:lnTo>
                <a:lnTo>
                  <a:pt x="3653" y="170"/>
                </a:lnTo>
                <a:lnTo>
                  <a:pt x="3811" y="221"/>
                </a:lnTo>
                <a:lnTo>
                  <a:pt x="3966" y="278"/>
                </a:lnTo>
                <a:lnTo>
                  <a:pt x="4118" y="341"/>
                </a:lnTo>
                <a:lnTo>
                  <a:pt x="4267" y="409"/>
                </a:lnTo>
                <a:lnTo>
                  <a:pt x="4413" y="484"/>
                </a:lnTo>
                <a:lnTo>
                  <a:pt x="4555" y="564"/>
                </a:lnTo>
                <a:lnTo>
                  <a:pt x="4694" y="650"/>
                </a:lnTo>
                <a:lnTo>
                  <a:pt x="4828" y="740"/>
                </a:lnTo>
                <a:lnTo>
                  <a:pt x="4959" y="836"/>
                </a:lnTo>
              </a:path>
            </a:pathLst>
          </a:custGeom>
          <a:noFill/>
          <a:ln w="1270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13" name="Freeform 5"/>
          <p:cNvSpPr>
            <a:spLocks/>
          </p:cNvSpPr>
          <p:nvPr/>
        </p:nvSpPr>
        <p:spPr bwMode="auto">
          <a:xfrm>
            <a:off x="3003550" y="4678363"/>
            <a:ext cx="788988" cy="1322387"/>
          </a:xfrm>
          <a:custGeom>
            <a:avLst/>
            <a:gdLst>
              <a:gd name="T0" fmla="*/ 2147483646 w 560"/>
              <a:gd name="T1" fmla="*/ 2147483646 h 833"/>
              <a:gd name="T2" fmla="*/ 2147483646 w 560"/>
              <a:gd name="T3" fmla="*/ 2147483646 h 833"/>
              <a:gd name="T4" fmla="*/ 2147483646 w 560"/>
              <a:gd name="T5" fmla="*/ 2147483646 h 833"/>
              <a:gd name="T6" fmla="*/ 2147483646 w 560"/>
              <a:gd name="T7" fmla="*/ 2147483646 h 833"/>
              <a:gd name="T8" fmla="*/ 2147483646 w 560"/>
              <a:gd name="T9" fmla="*/ 2147483646 h 833"/>
              <a:gd name="T10" fmla="*/ 2147483646 w 560"/>
              <a:gd name="T11" fmla="*/ 2147483646 h 833"/>
              <a:gd name="T12" fmla="*/ 2147483646 w 560"/>
              <a:gd name="T13" fmla="*/ 2147483646 h 833"/>
              <a:gd name="T14" fmla="*/ 2147483646 w 560"/>
              <a:gd name="T15" fmla="*/ 2147483646 h 833"/>
              <a:gd name="T16" fmla="*/ 0 w 560"/>
              <a:gd name="T17" fmla="*/ 2147483646 h 833"/>
              <a:gd name="T18" fmla="*/ 2147483646 w 560"/>
              <a:gd name="T19" fmla="*/ 2147483646 h 833"/>
              <a:gd name="T20" fmla="*/ 2147483646 w 560"/>
              <a:gd name="T21" fmla="*/ 2147483646 h 833"/>
              <a:gd name="T22" fmla="*/ 2147483646 w 560"/>
              <a:gd name="T23" fmla="*/ 2147483646 h 833"/>
              <a:gd name="T24" fmla="*/ 2147483646 w 560"/>
              <a:gd name="T25" fmla="*/ 2147483646 h 833"/>
              <a:gd name="T26" fmla="*/ 2147483646 w 560"/>
              <a:gd name="T27" fmla="*/ 2147483646 h 833"/>
              <a:gd name="T28" fmla="*/ 2147483646 w 560"/>
              <a:gd name="T29" fmla="*/ 2147483646 h 833"/>
              <a:gd name="T30" fmla="*/ 2147483646 w 560"/>
              <a:gd name="T31" fmla="*/ 2147483646 h 833"/>
              <a:gd name="T32" fmla="*/ 2147483646 w 560"/>
              <a:gd name="T33" fmla="*/ 2147483646 h 833"/>
              <a:gd name="T34" fmla="*/ 2147483646 w 560"/>
              <a:gd name="T35" fmla="*/ 2147483646 h 833"/>
              <a:gd name="T36" fmla="*/ 2147483646 w 560"/>
              <a:gd name="T37" fmla="*/ 2147483646 h 833"/>
              <a:gd name="T38" fmla="*/ 2147483646 w 560"/>
              <a:gd name="T39" fmla="*/ 2147483646 h 833"/>
              <a:gd name="T40" fmla="*/ 2147483646 w 560"/>
              <a:gd name="T41" fmla="*/ 2147483646 h 833"/>
              <a:gd name="T42" fmla="*/ 2147483646 w 560"/>
              <a:gd name="T43" fmla="*/ 2147483646 h 833"/>
              <a:gd name="T44" fmla="*/ 2147483646 w 560"/>
              <a:gd name="T45" fmla="*/ 2147483646 h 833"/>
              <a:gd name="T46" fmla="*/ 2147483646 w 560"/>
              <a:gd name="T47" fmla="*/ 2147483646 h 833"/>
              <a:gd name="T48" fmla="*/ 2147483646 w 560"/>
              <a:gd name="T49" fmla="*/ 2147483646 h 833"/>
              <a:gd name="T50" fmla="*/ 2147483646 w 560"/>
              <a:gd name="T51" fmla="*/ 2147483646 h 833"/>
              <a:gd name="T52" fmla="*/ 2147483646 w 560"/>
              <a:gd name="T53" fmla="*/ 2147483646 h 833"/>
              <a:gd name="T54" fmla="*/ 2147483646 w 560"/>
              <a:gd name="T55" fmla="*/ 2147483646 h 833"/>
              <a:gd name="T56" fmla="*/ 2147483646 w 560"/>
              <a:gd name="T57" fmla="*/ 2147483646 h 833"/>
              <a:gd name="T58" fmla="*/ 2147483646 w 560"/>
              <a:gd name="T59" fmla="*/ 2147483646 h 833"/>
              <a:gd name="T60" fmla="*/ 2147483646 w 560"/>
              <a:gd name="T61" fmla="*/ 2147483646 h 833"/>
              <a:gd name="T62" fmla="*/ 2147483646 w 560"/>
              <a:gd name="T63" fmla="*/ 2147483646 h 833"/>
              <a:gd name="T64" fmla="*/ 2147483646 w 560"/>
              <a:gd name="T65" fmla="*/ 2147483646 h 833"/>
              <a:gd name="T66" fmla="*/ 2147483646 w 560"/>
              <a:gd name="T67" fmla="*/ 2147483646 h 833"/>
              <a:gd name="T68" fmla="*/ 2147483646 w 560"/>
              <a:gd name="T69" fmla="*/ 2147483646 h 833"/>
              <a:gd name="T70" fmla="*/ 2147483646 w 560"/>
              <a:gd name="T71" fmla="*/ 2147483646 h 833"/>
              <a:gd name="T72" fmla="*/ 2147483646 w 560"/>
              <a:gd name="T73" fmla="*/ 2147483646 h 833"/>
              <a:gd name="T74" fmla="*/ 2147483646 w 560"/>
              <a:gd name="T75" fmla="*/ 2147483646 h 833"/>
              <a:gd name="T76" fmla="*/ 2147483646 w 560"/>
              <a:gd name="T77" fmla="*/ 2147483646 h 833"/>
              <a:gd name="T78" fmla="*/ 2147483646 w 560"/>
              <a:gd name="T79" fmla="*/ 2147483646 h 833"/>
              <a:gd name="T80" fmla="*/ 2147483646 w 560"/>
              <a:gd name="T81" fmla="*/ 2147483646 h 833"/>
              <a:gd name="T82" fmla="*/ 2147483646 w 560"/>
              <a:gd name="T83" fmla="*/ 2147483646 h 833"/>
              <a:gd name="T84" fmla="*/ 2147483646 w 560"/>
              <a:gd name="T85" fmla="*/ 2147483646 h 833"/>
              <a:gd name="T86" fmla="*/ 2147483646 w 560"/>
              <a:gd name="T87" fmla="*/ 2147483646 h 833"/>
              <a:gd name="T88" fmla="*/ 2147483646 w 560"/>
              <a:gd name="T89" fmla="*/ 2147483646 h 833"/>
              <a:gd name="T90" fmla="*/ 2147483646 w 560"/>
              <a:gd name="T91" fmla="*/ 0 h 833"/>
              <a:gd name="T92" fmla="*/ 2147483646 w 560"/>
              <a:gd name="T93" fmla="*/ 2147483646 h 833"/>
              <a:gd name="T94" fmla="*/ 2147483646 w 560"/>
              <a:gd name="T95" fmla="*/ 2147483646 h 833"/>
              <a:gd name="T96" fmla="*/ 2147483646 w 560"/>
              <a:gd name="T97" fmla="*/ 2147483646 h 833"/>
              <a:gd name="T98" fmla="*/ 2147483646 w 560"/>
              <a:gd name="T99" fmla="*/ 2147483646 h 8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0"/>
              <a:gd name="T151" fmla="*/ 0 h 833"/>
              <a:gd name="T152" fmla="*/ 560 w 560"/>
              <a:gd name="T153" fmla="*/ 833 h 8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0" h="833">
                <a:moveTo>
                  <a:pt x="138" y="52"/>
                </a:moveTo>
                <a:lnTo>
                  <a:pt x="106" y="90"/>
                </a:lnTo>
                <a:lnTo>
                  <a:pt x="77" y="131"/>
                </a:lnTo>
                <a:lnTo>
                  <a:pt x="54" y="175"/>
                </a:lnTo>
                <a:lnTo>
                  <a:pt x="34" y="222"/>
                </a:lnTo>
                <a:lnTo>
                  <a:pt x="19" y="270"/>
                </a:lnTo>
                <a:lnTo>
                  <a:pt x="8" y="320"/>
                </a:lnTo>
                <a:lnTo>
                  <a:pt x="2" y="371"/>
                </a:lnTo>
                <a:lnTo>
                  <a:pt x="0" y="422"/>
                </a:lnTo>
                <a:lnTo>
                  <a:pt x="2" y="473"/>
                </a:lnTo>
                <a:lnTo>
                  <a:pt x="8" y="524"/>
                </a:lnTo>
                <a:lnTo>
                  <a:pt x="19" y="573"/>
                </a:lnTo>
                <a:lnTo>
                  <a:pt x="34" y="621"/>
                </a:lnTo>
                <a:lnTo>
                  <a:pt x="54" y="667"/>
                </a:lnTo>
                <a:lnTo>
                  <a:pt x="77" y="710"/>
                </a:lnTo>
                <a:lnTo>
                  <a:pt x="106" y="750"/>
                </a:lnTo>
                <a:lnTo>
                  <a:pt x="138" y="786"/>
                </a:lnTo>
                <a:lnTo>
                  <a:pt x="164" y="806"/>
                </a:lnTo>
                <a:lnTo>
                  <a:pt x="194" y="821"/>
                </a:lnTo>
                <a:lnTo>
                  <a:pt x="226" y="829"/>
                </a:lnTo>
                <a:lnTo>
                  <a:pt x="261" y="832"/>
                </a:lnTo>
                <a:lnTo>
                  <a:pt x="295" y="829"/>
                </a:lnTo>
                <a:lnTo>
                  <a:pt x="328" y="821"/>
                </a:lnTo>
                <a:lnTo>
                  <a:pt x="358" y="806"/>
                </a:lnTo>
                <a:lnTo>
                  <a:pt x="384" y="786"/>
                </a:lnTo>
                <a:lnTo>
                  <a:pt x="448" y="713"/>
                </a:lnTo>
                <a:lnTo>
                  <a:pt x="476" y="674"/>
                </a:lnTo>
                <a:lnTo>
                  <a:pt x="501" y="633"/>
                </a:lnTo>
                <a:lnTo>
                  <a:pt x="521" y="590"/>
                </a:lnTo>
                <a:lnTo>
                  <a:pt x="538" y="546"/>
                </a:lnTo>
                <a:lnTo>
                  <a:pt x="550" y="501"/>
                </a:lnTo>
                <a:lnTo>
                  <a:pt x="558" y="455"/>
                </a:lnTo>
                <a:lnTo>
                  <a:pt x="559" y="407"/>
                </a:lnTo>
                <a:lnTo>
                  <a:pt x="555" y="358"/>
                </a:lnTo>
                <a:lnTo>
                  <a:pt x="545" y="308"/>
                </a:lnTo>
                <a:lnTo>
                  <a:pt x="528" y="258"/>
                </a:lnTo>
                <a:lnTo>
                  <a:pt x="503" y="207"/>
                </a:lnTo>
                <a:lnTo>
                  <a:pt x="471" y="156"/>
                </a:lnTo>
                <a:lnTo>
                  <a:pt x="432" y="104"/>
                </a:lnTo>
                <a:lnTo>
                  <a:pt x="384" y="52"/>
                </a:lnTo>
                <a:lnTo>
                  <a:pt x="376" y="38"/>
                </a:lnTo>
                <a:lnTo>
                  <a:pt x="384" y="41"/>
                </a:lnTo>
                <a:lnTo>
                  <a:pt x="358" y="21"/>
                </a:lnTo>
                <a:lnTo>
                  <a:pt x="328" y="8"/>
                </a:lnTo>
                <a:lnTo>
                  <a:pt x="295" y="1"/>
                </a:lnTo>
                <a:lnTo>
                  <a:pt x="261" y="0"/>
                </a:lnTo>
                <a:lnTo>
                  <a:pt x="226" y="4"/>
                </a:lnTo>
                <a:lnTo>
                  <a:pt x="194" y="15"/>
                </a:lnTo>
                <a:lnTo>
                  <a:pt x="164" y="30"/>
                </a:lnTo>
                <a:lnTo>
                  <a:pt x="138" y="52"/>
                </a:lnTo>
              </a:path>
            </a:pathLst>
          </a:custGeom>
          <a:solidFill>
            <a:srgbClr val="000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3014" name="Freeform 6"/>
          <p:cNvSpPr>
            <a:spLocks/>
          </p:cNvSpPr>
          <p:nvPr/>
        </p:nvSpPr>
        <p:spPr bwMode="auto">
          <a:xfrm>
            <a:off x="3003550" y="4678363"/>
            <a:ext cx="788988" cy="1322387"/>
          </a:xfrm>
          <a:custGeom>
            <a:avLst/>
            <a:gdLst>
              <a:gd name="T0" fmla="*/ 2147483646 w 560"/>
              <a:gd name="T1" fmla="*/ 2147483646 h 833"/>
              <a:gd name="T2" fmla="*/ 2147483646 w 560"/>
              <a:gd name="T3" fmla="*/ 2147483646 h 833"/>
              <a:gd name="T4" fmla="*/ 2147483646 w 560"/>
              <a:gd name="T5" fmla="*/ 2147483646 h 833"/>
              <a:gd name="T6" fmla="*/ 2147483646 w 560"/>
              <a:gd name="T7" fmla="*/ 2147483646 h 833"/>
              <a:gd name="T8" fmla="*/ 2147483646 w 560"/>
              <a:gd name="T9" fmla="*/ 2147483646 h 833"/>
              <a:gd name="T10" fmla="*/ 2147483646 w 560"/>
              <a:gd name="T11" fmla="*/ 2147483646 h 833"/>
              <a:gd name="T12" fmla="*/ 2147483646 w 560"/>
              <a:gd name="T13" fmla="*/ 2147483646 h 833"/>
              <a:gd name="T14" fmla="*/ 2147483646 w 560"/>
              <a:gd name="T15" fmla="*/ 2147483646 h 833"/>
              <a:gd name="T16" fmla="*/ 0 w 560"/>
              <a:gd name="T17" fmla="*/ 2147483646 h 833"/>
              <a:gd name="T18" fmla="*/ 2147483646 w 560"/>
              <a:gd name="T19" fmla="*/ 2147483646 h 833"/>
              <a:gd name="T20" fmla="*/ 2147483646 w 560"/>
              <a:gd name="T21" fmla="*/ 2147483646 h 833"/>
              <a:gd name="T22" fmla="*/ 2147483646 w 560"/>
              <a:gd name="T23" fmla="*/ 2147483646 h 833"/>
              <a:gd name="T24" fmla="*/ 2147483646 w 560"/>
              <a:gd name="T25" fmla="*/ 2147483646 h 833"/>
              <a:gd name="T26" fmla="*/ 2147483646 w 560"/>
              <a:gd name="T27" fmla="*/ 2147483646 h 833"/>
              <a:gd name="T28" fmla="*/ 2147483646 w 560"/>
              <a:gd name="T29" fmla="*/ 2147483646 h 833"/>
              <a:gd name="T30" fmla="*/ 2147483646 w 560"/>
              <a:gd name="T31" fmla="*/ 2147483646 h 833"/>
              <a:gd name="T32" fmla="*/ 2147483646 w 560"/>
              <a:gd name="T33" fmla="*/ 2147483646 h 833"/>
              <a:gd name="T34" fmla="*/ 2147483646 w 560"/>
              <a:gd name="T35" fmla="*/ 2147483646 h 833"/>
              <a:gd name="T36" fmla="*/ 2147483646 w 560"/>
              <a:gd name="T37" fmla="*/ 2147483646 h 833"/>
              <a:gd name="T38" fmla="*/ 2147483646 w 560"/>
              <a:gd name="T39" fmla="*/ 2147483646 h 833"/>
              <a:gd name="T40" fmla="*/ 2147483646 w 560"/>
              <a:gd name="T41" fmla="*/ 2147483646 h 833"/>
              <a:gd name="T42" fmla="*/ 2147483646 w 560"/>
              <a:gd name="T43" fmla="*/ 2147483646 h 833"/>
              <a:gd name="T44" fmla="*/ 2147483646 w 560"/>
              <a:gd name="T45" fmla="*/ 2147483646 h 833"/>
              <a:gd name="T46" fmla="*/ 2147483646 w 560"/>
              <a:gd name="T47" fmla="*/ 2147483646 h 833"/>
              <a:gd name="T48" fmla="*/ 2147483646 w 560"/>
              <a:gd name="T49" fmla="*/ 2147483646 h 833"/>
              <a:gd name="T50" fmla="*/ 2147483646 w 560"/>
              <a:gd name="T51" fmla="*/ 2147483646 h 833"/>
              <a:gd name="T52" fmla="*/ 2147483646 w 560"/>
              <a:gd name="T53" fmla="*/ 2147483646 h 833"/>
              <a:gd name="T54" fmla="*/ 2147483646 w 560"/>
              <a:gd name="T55" fmla="*/ 2147483646 h 833"/>
              <a:gd name="T56" fmla="*/ 2147483646 w 560"/>
              <a:gd name="T57" fmla="*/ 2147483646 h 833"/>
              <a:gd name="T58" fmla="*/ 2147483646 w 560"/>
              <a:gd name="T59" fmla="*/ 2147483646 h 833"/>
              <a:gd name="T60" fmla="*/ 2147483646 w 560"/>
              <a:gd name="T61" fmla="*/ 2147483646 h 833"/>
              <a:gd name="T62" fmla="*/ 2147483646 w 560"/>
              <a:gd name="T63" fmla="*/ 2147483646 h 833"/>
              <a:gd name="T64" fmla="*/ 2147483646 w 560"/>
              <a:gd name="T65" fmla="*/ 2147483646 h 833"/>
              <a:gd name="T66" fmla="*/ 2147483646 w 560"/>
              <a:gd name="T67" fmla="*/ 2147483646 h 833"/>
              <a:gd name="T68" fmla="*/ 2147483646 w 560"/>
              <a:gd name="T69" fmla="*/ 2147483646 h 833"/>
              <a:gd name="T70" fmla="*/ 2147483646 w 560"/>
              <a:gd name="T71" fmla="*/ 2147483646 h 833"/>
              <a:gd name="T72" fmla="*/ 2147483646 w 560"/>
              <a:gd name="T73" fmla="*/ 2147483646 h 833"/>
              <a:gd name="T74" fmla="*/ 2147483646 w 560"/>
              <a:gd name="T75" fmla="*/ 2147483646 h 833"/>
              <a:gd name="T76" fmla="*/ 2147483646 w 560"/>
              <a:gd name="T77" fmla="*/ 2147483646 h 833"/>
              <a:gd name="T78" fmla="*/ 2147483646 w 560"/>
              <a:gd name="T79" fmla="*/ 2147483646 h 833"/>
              <a:gd name="T80" fmla="*/ 2147483646 w 560"/>
              <a:gd name="T81" fmla="*/ 2147483646 h 833"/>
              <a:gd name="T82" fmla="*/ 2147483646 w 560"/>
              <a:gd name="T83" fmla="*/ 2147483646 h 833"/>
              <a:gd name="T84" fmla="*/ 2147483646 w 560"/>
              <a:gd name="T85" fmla="*/ 2147483646 h 833"/>
              <a:gd name="T86" fmla="*/ 2147483646 w 560"/>
              <a:gd name="T87" fmla="*/ 2147483646 h 833"/>
              <a:gd name="T88" fmla="*/ 2147483646 w 560"/>
              <a:gd name="T89" fmla="*/ 2147483646 h 833"/>
              <a:gd name="T90" fmla="*/ 2147483646 w 560"/>
              <a:gd name="T91" fmla="*/ 0 h 833"/>
              <a:gd name="T92" fmla="*/ 2147483646 w 560"/>
              <a:gd name="T93" fmla="*/ 2147483646 h 833"/>
              <a:gd name="T94" fmla="*/ 2147483646 w 560"/>
              <a:gd name="T95" fmla="*/ 2147483646 h 833"/>
              <a:gd name="T96" fmla="*/ 2147483646 w 560"/>
              <a:gd name="T97" fmla="*/ 2147483646 h 833"/>
              <a:gd name="T98" fmla="*/ 2147483646 w 560"/>
              <a:gd name="T99" fmla="*/ 2147483646 h 833"/>
              <a:gd name="T100" fmla="*/ 2147483646 w 560"/>
              <a:gd name="T101" fmla="*/ 2147483646 h 8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0"/>
              <a:gd name="T154" fmla="*/ 0 h 833"/>
              <a:gd name="T155" fmla="*/ 560 w 560"/>
              <a:gd name="T156" fmla="*/ 833 h 8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0" h="833">
                <a:moveTo>
                  <a:pt x="138" y="52"/>
                </a:moveTo>
                <a:lnTo>
                  <a:pt x="106" y="90"/>
                </a:lnTo>
                <a:lnTo>
                  <a:pt x="77" y="131"/>
                </a:lnTo>
                <a:lnTo>
                  <a:pt x="54" y="175"/>
                </a:lnTo>
                <a:lnTo>
                  <a:pt x="34" y="222"/>
                </a:lnTo>
                <a:lnTo>
                  <a:pt x="19" y="270"/>
                </a:lnTo>
                <a:lnTo>
                  <a:pt x="8" y="320"/>
                </a:lnTo>
                <a:lnTo>
                  <a:pt x="2" y="371"/>
                </a:lnTo>
                <a:lnTo>
                  <a:pt x="0" y="422"/>
                </a:lnTo>
                <a:lnTo>
                  <a:pt x="2" y="473"/>
                </a:lnTo>
                <a:lnTo>
                  <a:pt x="8" y="524"/>
                </a:lnTo>
                <a:lnTo>
                  <a:pt x="19" y="573"/>
                </a:lnTo>
                <a:lnTo>
                  <a:pt x="34" y="621"/>
                </a:lnTo>
                <a:lnTo>
                  <a:pt x="54" y="667"/>
                </a:lnTo>
                <a:lnTo>
                  <a:pt x="77" y="710"/>
                </a:lnTo>
                <a:lnTo>
                  <a:pt x="106" y="750"/>
                </a:lnTo>
                <a:lnTo>
                  <a:pt x="138" y="786"/>
                </a:lnTo>
                <a:lnTo>
                  <a:pt x="164" y="806"/>
                </a:lnTo>
                <a:lnTo>
                  <a:pt x="194" y="821"/>
                </a:lnTo>
                <a:lnTo>
                  <a:pt x="226" y="829"/>
                </a:lnTo>
                <a:lnTo>
                  <a:pt x="261" y="832"/>
                </a:lnTo>
                <a:lnTo>
                  <a:pt x="295" y="829"/>
                </a:lnTo>
                <a:lnTo>
                  <a:pt x="328" y="821"/>
                </a:lnTo>
                <a:lnTo>
                  <a:pt x="358" y="806"/>
                </a:lnTo>
                <a:lnTo>
                  <a:pt x="384" y="786"/>
                </a:lnTo>
                <a:lnTo>
                  <a:pt x="448" y="713"/>
                </a:lnTo>
                <a:lnTo>
                  <a:pt x="476" y="674"/>
                </a:lnTo>
                <a:lnTo>
                  <a:pt x="501" y="633"/>
                </a:lnTo>
                <a:lnTo>
                  <a:pt x="521" y="590"/>
                </a:lnTo>
                <a:lnTo>
                  <a:pt x="538" y="546"/>
                </a:lnTo>
                <a:lnTo>
                  <a:pt x="550" y="501"/>
                </a:lnTo>
                <a:lnTo>
                  <a:pt x="558" y="455"/>
                </a:lnTo>
                <a:lnTo>
                  <a:pt x="559" y="407"/>
                </a:lnTo>
                <a:lnTo>
                  <a:pt x="555" y="358"/>
                </a:lnTo>
                <a:lnTo>
                  <a:pt x="545" y="308"/>
                </a:lnTo>
                <a:lnTo>
                  <a:pt x="528" y="258"/>
                </a:lnTo>
                <a:lnTo>
                  <a:pt x="503" y="207"/>
                </a:lnTo>
                <a:lnTo>
                  <a:pt x="471" y="156"/>
                </a:lnTo>
                <a:lnTo>
                  <a:pt x="432" y="104"/>
                </a:lnTo>
                <a:lnTo>
                  <a:pt x="384" y="52"/>
                </a:lnTo>
                <a:lnTo>
                  <a:pt x="376" y="38"/>
                </a:lnTo>
                <a:lnTo>
                  <a:pt x="384" y="41"/>
                </a:lnTo>
                <a:lnTo>
                  <a:pt x="358" y="21"/>
                </a:lnTo>
                <a:lnTo>
                  <a:pt x="328" y="8"/>
                </a:lnTo>
                <a:lnTo>
                  <a:pt x="295" y="1"/>
                </a:lnTo>
                <a:lnTo>
                  <a:pt x="261" y="0"/>
                </a:lnTo>
                <a:lnTo>
                  <a:pt x="226" y="4"/>
                </a:lnTo>
                <a:lnTo>
                  <a:pt x="194" y="15"/>
                </a:lnTo>
                <a:lnTo>
                  <a:pt x="164" y="30"/>
                </a:lnTo>
                <a:lnTo>
                  <a:pt x="138" y="5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15" name="Freeform 7"/>
          <p:cNvSpPr>
            <a:spLocks/>
          </p:cNvSpPr>
          <p:nvPr/>
        </p:nvSpPr>
        <p:spPr bwMode="auto">
          <a:xfrm>
            <a:off x="2535238" y="4754563"/>
            <a:ext cx="790575" cy="1323975"/>
          </a:xfrm>
          <a:custGeom>
            <a:avLst/>
            <a:gdLst>
              <a:gd name="T0" fmla="*/ 2147483646 w 560"/>
              <a:gd name="T1" fmla="*/ 2147483646 h 834"/>
              <a:gd name="T2" fmla="*/ 2147483646 w 560"/>
              <a:gd name="T3" fmla="*/ 2147483646 h 834"/>
              <a:gd name="T4" fmla="*/ 2147483646 w 560"/>
              <a:gd name="T5" fmla="*/ 2147483646 h 834"/>
              <a:gd name="T6" fmla="*/ 2147483646 w 560"/>
              <a:gd name="T7" fmla="*/ 2147483646 h 834"/>
              <a:gd name="T8" fmla="*/ 2147483646 w 560"/>
              <a:gd name="T9" fmla="*/ 2147483646 h 834"/>
              <a:gd name="T10" fmla="*/ 2147483646 w 560"/>
              <a:gd name="T11" fmla="*/ 2147483646 h 834"/>
              <a:gd name="T12" fmla="*/ 2147483646 w 560"/>
              <a:gd name="T13" fmla="*/ 2147483646 h 834"/>
              <a:gd name="T14" fmla="*/ 2147483646 w 560"/>
              <a:gd name="T15" fmla="*/ 2147483646 h 834"/>
              <a:gd name="T16" fmla="*/ 0 w 560"/>
              <a:gd name="T17" fmla="*/ 2147483646 h 834"/>
              <a:gd name="T18" fmla="*/ 2147483646 w 560"/>
              <a:gd name="T19" fmla="*/ 2147483646 h 834"/>
              <a:gd name="T20" fmla="*/ 2147483646 w 560"/>
              <a:gd name="T21" fmla="*/ 2147483646 h 834"/>
              <a:gd name="T22" fmla="*/ 2147483646 w 560"/>
              <a:gd name="T23" fmla="*/ 2147483646 h 834"/>
              <a:gd name="T24" fmla="*/ 2147483646 w 560"/>
              <a:gd name="T25" fmla="*/ 2147483646 h 834"/>
              <a:gd name="T26" fmla="*/ 2147483646 w 560"/>
              <a:gd name="T27" fmla="*/ 2147483646 h 834"/>
              <a:gd name="T28" fmla="*/ 2147483646 w 560"/>
              <a:gd name="T29" fmla="*/ 2147483646 h 834"/>
              <a:gd name="T30" fmla="*/ 2147483646 w 560"/>
              <a:gd name="T31" fmla="*/ 2147483646 h 834"/>
              <a:gd name="T32" fmla="*/ 2147483646 w 560"/>
              <a:gd name="T33" fmla="*/ 2147483646 h 834"/>
              <a:gd name="T34" fmla="*/ 2147483646 w 560"/>
              <a:gd name="T35" fmla="*/ 2147483646 h 834"/>
              <a:gd name="T36" fmla="*/ 2147483646 w 560"/>
              <a:gd name="T37" fmla="*/ 2147483646 h 834"/>
              <a:gd name="T38" fmla="*/ 2147483646 w 560"/>
              <a:gd name="T39" fmla="*/ 2147483646 h 834"/>
              <a:gd name="T40" fmla="*/ 2147483646 w 560"/>
              <a:gd name="T41" fmla="*/ 2147483646 h 834"/>
              <a:gd name="T42" fmla="*/ 2147483646 w 560"/>
              <a:gd name="T43" fmla="*/ 2147483646 h 834"/>
              <a:gd name="T44" fmla="*/ 2147483646 w 560"/>
              <a:gd name="T45" fmla="*/ 2147483646 h 834"/>
              <a:gd name="T46" fmla="*/ 2147483646 w 560"/>
              <a:gd name="T47" fmla="*/ 2147483646 h 834"/>
              <a:gd name="T48" fmla="*/ 2147483646 w 560"/>
              <a:gd name="T49" fmla="*/ 2147483646 h 834"/>
              <a:gd name="T50" fmla="*/ 2147483646 w 560"/>
              <a:gd name="T51" fmla="*/ 2147483646 h 834"/>
              <a:gd name="T52" fmla="*/ 2147483646 w 560"/>
              <a:gd name="T53" fmla="*/ 2147483646 h 834"/>
              <a:gd name="T54" fmla="*/ 2147483646 w 560"/>
              <a:gd name="T55" fmla="*/ 2147483646 h 834"/>
              <a:gd name="T56" fmla="*/ 2147483646 w 560"/>
              <a:gd name="T57" fmla="*/ 2147483646 h 834"/>
              <a:gd name="T58" fmla="*/ 2147483646 w 560"/>
              <a:gd name="T59" fmla="*/ 2147483646 h 834"/>
              <a:gd name="T60" fmla="*/ 2147483646 w 560"/>
              <a:gd name="T61" fmla="*/ 2147483646 h 834"/>
              <a:gd name="T62" fmla="*/ 2147483646 w 560"/>
              <a:gd name="T63" fmla="*/ 2147483646 h 834"/>
              <a:gd name="T64" fmla="*/ 2147483646 w 560"/>
              <a:gd name="T65" fmla="*/ 2147483646 h 834"/>
              <a:gd name="T66" fmla="*/ 2147483646 w 560"/>
              <a:gd name="T67" fmla="*/ 2147483646 h 834"/>
              <a:gd name="T68" fmla="*/ 2147483646 w 560"/>
              <a:gd name="T69" fmla="*/ 2147483646 h 834"/>
              <a:gd name="T70" fmla="*/ 2147483646 w 560"/>
              <a:gd name="T71" fmla="*/ 2147483646 h 834"/>
              <a:gd name="T72" fmla="*/ 2147483646 w 560"/>
              <a:gd name="T73" fmla="*/ 2147483646 h 834"/>
              <a:gd name="T74" fmla="*/ 2147483646 w 560"/>
              <a:gd name="T75" fmla="*/ 2147483646 h 834"/>
              <a:gd name="T76" fmla="*/ 2147483646 w 560"/>
              <a:gd name="T77" fmla="*/ 2147483646 h 834"/>
              <a:gd name="T78" fmla="*/ 2147483646 w 560"/>
              <a:gd name="T79" fmla="*/ 2147483646 h 834"/>
              <a:gd name="T80" fmla="*/ 2147483646 w 560"/>
              <a:gd name="T81" fmla="*/ 2147483646 h 834"/>
              <a:gd name="T82" fmla="*/ 2147483646 w 560"/>
              <a:gd name="T83" fmla="*/ 2147483646 h 834"/>
              <a:gd name="T84" fmla="*/ 2147483646 w 560"/>
              <a:gd name="T85" fmla="*/ 2147483646 h 834"/>
              <a:gd name="T86" fmla="*/ 2147483646 w 560"/>
              <a:gd name="T87" fmla="*/ 2147483646 h 834"/>
              <a:gd name="T88" fmla="*/ 2147483646 w 560"/>
              <a:gd name="T89" fmla="*/ 2147483646 h 834"/>
              <a:gd name="T90" fmla="*/ 2147483646 w 560"/>
              <a:gd name="T91" fmla="*/ 0 h 834"/>
              <a:gd name="T92" fmla="*/ 2147483646 w 560"/>
              <a:gd name="T93" fmla="*/ 2147483646 h 834"/>
              <a:gd name="T94" fmla="*/ 2147483646 w 560"/>
              <a:gd name="T95" fmla="*/ 2147483646 h 834"/>
              <a:gd name="T96" fmla="*/ 2147483646 w 560"/>
              <a:gd name="T97" fmla="*/ 2147483646 h 834"/>
              <a:gd name="T98" fmla="*/ 2147483646 w 560"/>
              <a:gd name="T99" fmla="*/ 2147483646 h 8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0"/>
              <a:gd name="T151" fmla="*/ 0 h 834"/>
              <a:gd name="T152" fmla="*/ 560 w 560"/>
              <a:gd name="T153" fmla="*/ 834 h 8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0" h="834">
                <a:moveTo>
                  <a:pt x="138" y="52"/>
                </a:moveTo>
                <a:lnTo>
                  <a:pt x="106" y="90"/>
                </a:lnTo>
                <a:lnTo>
                  <a:pt x="77" y="131"/>
                </a:lnTo>
                <a:lnTo>
                  <a:pt x="54" y="175"/>
                </a:lnTo>
                <a:lnTo>
                  <a:pt x="34" y="222"/>
                </a:lnTo>
                <a:lnTo>
                  <a:pt x="19" y="271"/>
                </a:lnTo>
                <a:lnTo>
                  <a:pt x="9" y="321"/>
                </a:lnTo>
                <a:lnTo>
                  <a:pt x="2" y="372"/>
                </a:lnTo>
                <a:lnTo>
                  <a:pt x="0" y="423"/>
                </a:lnTo>
                <a:lnTo>
                  <a:pt x="2" y="474"/>
                </a:lnTo>
                <a:lnTo>
                  <a:pt x="9" y="524"/>
                </a:lnTo>
                <a:lnTo>
                  <a:pt x="19" y="574"/>
                </a:lnTo>
                <a:lnTo>
                  <a:pt x="34" y="621"/>
                </a:lnTo>
                <a:lnTo>
                  <a:pt x="54" y="667"/>
                </a:lnTo>
                <a:lnTo>
                  <a:pt x="77" y="711"/>
                </a:lnTo>
                <a:lnTo>
                  <a:pt x="106" y="751"/>
                </a:lnTo>
                <a:lnTo>
                  <a:pt x="138" y="787"/>
                </a:lnTo>
                <a:lnTo>
                  <a:pt x="164" y="807"/>
                </a:lnTo>
                <a:lnTo>
                  <a:pt x="194" y="821"/>
                </a:lnTo>
                <a:lnTo>
                  <a:pt x="226" y="830"/>
                </a:lnTo>
                <a:lnTo>
                  <a:pt x="261" y="833"/>
                </a:lnTo>
                <a:lnTo>
                  <a:pt x="295" y="830"/>
                </a:lnTo>
                <a:lnTo>
                  <a:pt x="328" y="821"/>
                </a:lnTo>
                <a:lnTo>
                  <a:pt x="358" y="807"/>
                </a:lnTo>
                <a:lnTo>
                  <a:pt x="384" y="787"/>
                </a:lnTo>
                <a:lnTo>
                  <a:pt x="448" y="714"/>
                </a:lnTo>
                <a:lnTo>
                  <a:pt x="476" y="675"/>
                </a:lnTo>
                <a:lnTo>
                  <a:pt x="501" y="634"/>
                </a:lnTo>
                <a:lnTo>
                  <a:pt x="522" y="591"/>
                </a:lnTo>
                <a:lnTo>
                  <a:pt x="538" y="547"/>
                </a:lnTo>
                <a:lnTo>
                  <a:pt x="551" y="502"/>
                </a:lnTo>
                <a:lnTo>
                  <a:pt x="558" y="455"/>
                </a:lnTo>
                <a:lnTo>
                  <a:pt x="559" y="408"/>
                </a:lnTo>
                <a:lnTo>
                  <a:pt x="555" y="359"/>
                </a:lnTo>
                <a:lnTo>
                  <a:pt x="545" y="309"/>
                </a:lnTo>
                <a:lnTo>
                  <a:pt x="528" y="259"/>
                </a:lnTo>
                <a:lnTo>
                  <a:pt x="504" y="208"/>
                </a:lnTo>
                <a:lnTo>
                  <a:pt x="472" y="156"/>
                </a:lnTo>
                <a:lnTo>
                  <a:pt x="432" y="104"/>
                </a:lnTo>
                <a:lnTo>
                  <a:pt x="384" y="52"/>
                </a:lnTo>
                <a:lnTo>
                  <a:pt x="376" y="39"/>
                </a:lnTo>
                <a:lnTo>
                  <a:pt x="384" y="41"/>
                </a:lnTo>
                <a:lnTo>
                  <a:pt x="358" y="22"/>
                </a:lnTo>
                <a:lnTo>
                  <a:pt x="328" y="9"/>
                </a:lnTo>
                <a:lnTo>
                  <a:pt x="295" y="2"/>
                </a:lnTo>
                <a:lnTo>
                  <a:pt x="261" y="0"/>
                </a:lnTo>
                <a:lnTo>
                  <a:pt x="226" y="5"/>
                </a:lnTo>
                <a:lnTo>
                  <a:pt x="194" y="15"/>
                </a:lnTo>
                <a:lnTo>
                  <a:pt x="164" y="31"/>
                </a:lnTo>
                <a:lnTo>
                  <a:pt x="138" y="52"/>
                </a:lnTo>
              </a:path>
            </a:pathLst>
          </a:custGeom>
          <a:solidFill>
            <a:srgbClr val="000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3016" name="Freeform 8"/>
          <p:cNvSpPr>
            <a:spLocks/>
          </p:cNvSpPr>
          <p:nvPr/>
        </p:nvSpPr>
        <p:spPr bwMode="auto">
          <a:xfrm>
            <a:off x="2535238" y="4754563"/>
            <a:ext cx="790575" cy="1323975"/>
          </a:xfrm>
          <a:custGeom>
            <a:avLst/>
            <a:gdLst>
              <a:gd name="T0" fmla="*/ 2147483646 w 560"/>
              <a:gd name="T1" fmla="*/ 2147483646 h 834"/>
              <a:gd name="T2" fmla="*/ 2147483646 w 560"/>
              <a:gd name="T3" fmla="*/ 2147483646 h 834"/>
              <a:gd name="T4" fmla="*/ 2147483646 w 560"/>
              <a:gd name="T5" fmla="*/ 2147483646 h 834"/>
              <a:gd name="T6" fmla="*/ 2147483646 w 560"/>
              <a:gd name="T7" fmla="*/ 2147483646 h 834"/>
              <a:gd name="T8" fmla="*/ 2147483646 w 560"/>
              <a:gd name="T9" fmla="*/ 2147483646 h 834"/>
              <a:gd name="T10" fmla="*/ 2147483646 w 560"/>
              <a:gd name="T11" fmla="*/ 2147483646 h 834"/>
              <a:gd name="T12" fmla="*/ 2147483646 w 560"/>
              <a:gd name="T13" fmla="*/ 2147483646 h 834"/>
              <a:gd name="T14" fmla="*/ 2147483646 w 560"/>
              <a:gd name="T15" fmla="*/ 2147483646 h 834"/>
              <a:gd name="T16" fmla="*/ 0 w 560"/>
              <a:gd name="T17" fmla="*/ 2147483646 h 834"/>
              <a:gd name="T18" fmla="*/ 2147483646 w 560"/>
              <a:gd name="T19" fmla="*/ 2147483646 h 834"/>
              <a:gd name="T20" fmla="*/ 2147483646 w 560"/>
              <a:gd name="T21" fmla="*/ 2147483646 h 834"/>
              <a:gd name="T22" fmla="*/ 2147483646 w 560"/>
              <a:gd name="T23" fmla="*/ 2147483646 h 834"/>
              <a:gd name="T24" fmla="*/ 2147483646 w 560"/>
              <a:gd name="T25" fmla="*/ 2147483646 h 834"/>
              <a:gd name="T26" fmla="*/ 2147483646 w 560"/>
              <a:gd name="T27" fmla="*/ 2147483646 h 834"/>
              <a:gd name="T28" fmla="*/ 2147483646 w 560"/>
              <a:gd name="T29" fmla="*/ 2147483646 h 834"/>
              <a:gd name="T30" fmla="*/ 2147483646 w 560"/>
              <a:gd name="T31" fmla="*/ 2147483646 h 834"/>
              <a:gd name="T32" fmla="*/ 2147483646 w 560"/>
              <a:gd name="T33" fmla="*/ 2147483646 h 834"/>
              <a:gd name="T34" fmla="*/ 2147483646 w 560"/>
              <a:gd name="T35" fmla="*/ 2147483646 h 834"/>
              <a:gd name="T36" fmla="*/ 2147483646 w 560"/>
              <a:gd name="T37" fmla="*/ 2147483646 h 834"/>
              <a:gd name="T38" fmla="*/ 2147483646 w 560"/>
              <a:gd name="T39" fmla="*/ 2147483646 h 834"/>
              <a:gd name="T40" fmla="*/ 2147483646 w 560"/>
              <a:gd name="T41" fmla="*/ 2147483646 h 834"/>
              <a:gd name="T42" fmla="*/ 2147483646 w 560"/>
              <a:gd name="T43" fmla="*/ 2147483646 h 834"/>
              <a:gd name="T44" fmla="*/ 2147483646 w 560"/>
              <a:gd name="T45" fmla="*/ 2147483646 h 834"/>
              <a:gd name="T46" fmla="*/ 2147483646 w 560"/>
              <a:gd name="T47" fmla="*/ 2147483646 h 834"/>
              <a:gd name="T48" fmla="*/ 2147483646 w 560"/>
              <a:gd name="T49" fmla="*/ 2147483646 h 834"/>
              <a:gd name="T50" fmla="*/ 2147483646 w 560"/>
              <a:gd name="T51" fmla="*/ 2147483646 h 834"/>
              <a:gd name="T52" fmla="*/ 2147483646 w 560"/>
              <a:gd name="T53" fmla="*/ 2147483646 h 834"/>
              <a:gd name="T54" fmla="*/ 2147483646 w 560"/>
              <a:gd name="T55" fmla="*/ 2147483646 h 834"/>
              <a:gd name="T56" fmla="*/ 2147483646 w 560"/>
              <a:gd name="T57" fmla="*/ 2147483646 h 834"/>
              <a:gd name="T58" fmla="*/ 2147483646 w 560"/>
              <a:gd name="T59" fmla="*/ 2147483646 h 834"/>
              <a:gd name="T60" fmla="*/ 2147483646 w 560"/>
              <a:gd name="T61" fmla="*/ 2147483646 h 834"/>
              <a:gd name="T62" fmla="*/ 2147483646 w 560"/>
              <a:gd name="T63" fmla="*/ 2147483646 h 834"/>
              <a:gd name="T64" fmla="*/ 2147483646 w 560"/>
              <a:gd name="T65" fmla="*/ 2147483646 h 834"/>
              <a:gd name="T66" fmla="*/ 2147483646 w 560"/>
              <a:gd name="T67" fmla="*/ 2147483646 h 834"/>
              <a:gd name="T68" fmla="*/ 2147483646 w 560"/>
              <a:gd name="T69" fmla="*/ 2147483646 h 834"/>
              <a:gd name="T70" fmla="*/ 2147483646 w 560"/>
              <a:gd name="T71" fmla="*/ 2147483646 h 834"/>
              <a:gd name="T72" fmla="*/ 2147483646 w 560"/>
              <a:gd name="T73" fmla="*/ 2147483646 h 834"/>
              <a:gd name="T74" fmla="*/ 2147483646 w 560"/>
              <a:gd name="T75" fmla="*/ 2147483646 h 834"/>
              <a:gd name="T76" fmla="*/ 2147483646 w 560"/>
              <a:gd name="T77" fmla="*/ 2147483646 h 834"/>
              <a:gd name="T78" fmla="*/ 2147483646 w 560"/>
              <a:gd name="T79" fmla="*/ 2147483646 h 834"/>
              <a:gd name="T80" fmla="*/ 2147483646 w 560"/>
              <a:gd name="T81" fmla="*/ 2147483646 h 834"/>
              <a:gd name="T82" fmla="*/ 2147483646 w 560"/>
              <a:gd name="T83" fmla="*/ 2147483646 h 834"/>
              <a:gd name="T84" fmla="*/ 2147483646 w 560"/>
              <a:gd name="T85" fmla="*/ 2147483646 h 834"/>
              <a:gd name="T86" fmla="*/ 2147483646 w 560"/>
              <a:gd name="T87" fmla="*/ 2147483646 h 834"/>
              <a:gd name="T88" fmla="*/ 2147483646 w 560"/>
              <a:gd name="T89" fmla="*/ 2147483646 h 834"/>
              <a:gd name="T90" fmla="*/ 2147483646 w 560"/>
              <a:gd name="T91" fmla="*/ 0 h 834"/>
              <a:gd name="T92" fmla="*/ 2147483646 w 560"/>
              <a:gd name="T93" fmla="*/ 2147483646 h 834"/>
              <a:gd name="T94" fmla="*/ 2147483646 w 560"/>
              <a:gd name="T95" fmla="*/ 2147483646 h 834"/>
              <a:gd name="T96" fmla="*/ 2147483646 w 560"/>
              <a:gd name="T97" fmla="*/ 2147483646 h 834"/>
              <a:gd name="T98" fmla="*/ 2147483646 w 560"/>
              <a:gd name="T99" fmla="*/ 2147483646 h 834"/>
              <a:gd name="T100" fmla="*/ 2147483646 w 560"/>
              <a:gd name="T101" fmla="*/ 2147483646 h 8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0"/>
              <a:gd name="T154" fmla="*/ 0 h 834"/>
              <a:gd name="T155" fmla="*/ 560 w 560"/>
              <a:gd name="T156" fmla="*/ 834 h 83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0" h="834">
                <a:moveTo>
                  <a:pt x="138" y="52"/>
                </a:moveTo>
                <a:lnTo>
                  <a:pt x="106" y="90"/>
                </a:lnTo>
                <a:lnTo>
                  <a:pt x="77" y="131"/>
                </a:lnTo>
                <a:lnTo>
                  <a:pt x="54" y="175"/>
                </a:lnTo>
                <a:lnTo>
                  <a:pt x="34" y="222"/>
                </a:lnTo>
                <a:lnTo>
                  <a:pt x="19" y="271"/>
                </a:lnTo>
                <a:lnTo>
                  <a:pt x="9" y="321"/>
                </a:lnTo>
                <a:lnTo>
                  <a:pt x="2" y="372"/>
                </a:lnTo>
                <a:lnTo>
                  <a:pt x="0" y="423"/>
                </a:lnTo>
                <a:lnTo>
                  <a:pt x="2" y="474"/>
                </a:lnTo>
                <a:lnTo>
                  <a:pt x="9" y="524"/>
                </a:lnTo>
                <a:lnTo>
                  <a:pt x="19" y="574"/>
                </a:lnTo>
                <a:lnTo>
                  <a:pt x="34" y="621"/>
                </a:lnTo>
                <a:lnTo>
                  <a:pt x="54" y="667"/>
                </a:lnTo>
                <a:lnTo>
                  <a:pt x="77" y="711"/>
                </a:lnTo>
                <a:lnTo>
                  <a:pt x="106" y="751"/>
                </a:lnTo>
                <a:lnTo>
                  <a:pt x="138" y="787"/>
                </a:lnTo>
                <a:lnTo>
                  <a:pt x="164" y="807"/>
                </a:lnTo>
                <a:lnTo>
                  <a:pt x="194" y="821"/>
                </a:lnTo>
                <a:lnTo>
                  <a:pt x="226" y="830"/>
                </a:lnTo>
                <a:lnTo>
                  <a:pt x="261" y="833"/>
                </a:lnTo>
                <a:lnTo>
                  <a:pt x="295" y="830"/>
                </a:lnTo>
                <a:lnTo>
                  <a:pt x="328" y="821"/>
                </a:lnTo>
                <a:lnTo>
                  <a:pt x="358" y="807"/>
                </a:lnTo>
                <a:lnTo>
                  <a:pt x="384" y="787"/>
                </a:lnTo>
                <a:lnTo>
                  <a:pt x="448" y="714"/>
                </a:lnTo>
                <a:lnTo>
                  <a:pt x="476" y="675"/>
                </a:lnTo>
                <a:lnTo>
                  <a:pt x="501" y="634"/>
                </a:lnTo>
                <a:lnTo>
                  <a:pt x="522" y="591"/>
                </a:lnTo>
                <a:lnTo>
                  <a:pt x="538" y="547"/>
                </a:lnTo>
                <a:lnTo>
                  <a:pt x="551" y="502"/>
                </a:lnTo>
                <a:lnTo>
                  <a:pt x="558" y="455"/>
                </a:lnTo>
                <a:lnTo>
                  <a:pt x="559" y="408"/>
                </a:lnTo>
                <a:lnTo>
                  <a:pt x="555" y="359"/>
                </a:lnTo>
                <a:lnTo>
                  <a:pt x="545" y="309"/>
                </a:lnTo>
                <a:lnTo>
                  <a:pt x="528" y="259"/>
                </a:lnTo>
                <a:lnTo>
                  <a:pt x="504" y="208"/>
                </a:lnTo>
                <a:lnTo>
                  <a:pt x="472" y="156"/>
                </a:lnTo>
                <a:lnTo>
                  <a:pt x="432" y="104"/>
                </a:lnTo>
                <a:lnTo>
                  <a:pt x="384" y="52"/>
                </a:lnTo>
                <a:lnTo>
                  <a:pt x="376" y="39"/>
                </a:lnTo>
                <a:lnTo>
                  <a:pt x="384" y="41"/>
                </a:lnTo>
                <a:lnTo>
                  <a:pt x="358" y="22"/>
                </a:lnTo>
                <a:lnTo>
                  <a:pt x="328" y="9"/>
                </a:lnTo>
                <a:lnTo>
                  <a:pt x="295" y="2"/>
                </a:lnTo>
                <a:lnTo>
                  <a:pt x="261" y="0"/>
                </a:lnTo>
                <a:lnTo>
                  <a:pt x="226" y="5"/>
                </a:lnTo>
                <a:lnTo>
                  <a:pt x="194" y="15"/>
                </a:lnTo>
                <a:lnTo>
                  <a:pt x="164" y="31"/>
                </a:lnTo>
                <a:lnTo>
                  <a:pt x="138" y="5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17" name="Freeform 9"/>
          <p:cNvSpPr>
            <a:spLocks/>
          </p:cNvSpPr>
          <p:nvPr/>
        </p:nvSpPr>
        <p:spPr bwMode="auto">
          <a:xfrm>
            <a:off x="3535363" y="4603750"/>
            <a:ext cx="788987" cy="1322388"/>
          </a:xfrm>
          <a:custGeom>
            <a:avLst/>
            <a:gdLst>
              <a:gd name="T0" fmla="*/ 2147483646 w 560"/>
              <a:gd name="T1" fmla="*/ 2147483646 h 833"/>
              <a:gd name="T2" fmla="*/ 2147483646 w 560"/>
              <a:gd name="T3" fmla="*/ 2147483646 h 833"/>
              <a:gd name="T4" fmla="*/ 2147483646 w 560"/>
              <a:gd name="T5" fmla="*/ 2147483646 h 833"/>
              <a:gd name="T6" fmla="*/ 2147483646 w 560"/>
              <a:gd name="T7" fmla="*/ 2147483646 h 833"/>
              <a:gd name="T8" fmla="*/ 2147483646 w 560"/>
              <a:gd name="T9" fmla="*/ 2147483646 h 833"/>
              <a:gd name="T10" fmla="*/ 2147483646 w 560"/>
              <a:gd name="T11" fmla="*/ 2147483646 h 833"/>
              <a:gd name="T12" fmla="*/ 2147483646 w 560"/>
              <a:gd name="T13" fmla="*/ 2147483646 h 833"/>
              <a:gd name="T14" fmla="*/ 2147483646 w 560"/>
              <a:gd name="T15" fmla="*/ 2147483646 h 833"/>
              <a:gd name="T16" fmla="*/ 0 w 560"/>
              <a:gd name="T17" fmla="*/ 2147483646 h 833"/>
              <a:gd name="T18" fmla="*/ 2147483646 w 560"/>
              <a:gd name="T19" fmla="*/ 2147483646 h 833"/>
              <a:gd name="T20" fmla="*/ 2147483646 w 560"/>
              <a:gd name="T21" fmla="*/ 2147483646 h 833"/>
              <a:gd name="T22" fmla="*/ 2147483646 w 560"/>
              <a:gd name="T23" fmla="*/ 2147483646 h 833"/>
              <a:gd name="T24" fmla="*/ 2147483646 w 560"/>
              <a:gd name="T25" fmla="*/ 2147483646 h 833"/>
              <a:gd name="T26" fmla="*/ 2147483646 w 560"/>
              <a:gd name="T27" fmla="*/ 2147483646 h 833"/>
              <a:gd name="T28" fmla="*/ 2147483646 w 560"/>
              <a:gd name="T29" fmla="*/ 2147483646 h 833"/>
              <a:gd name="T30" fmla="*/ 2147483646 w 560"/>
              <a:gd name="T31" fmla="*/ 2147483646 h 833"/>
              <a:gd name="T32" fmla="*/ 2147483646 w 560"/>
              <a:gd name="T33" fmla="*/ 2147483646 h 833"/>
              <a:gd name="T34" fmla="*/ 2147483646 w 560"/>
              <a:gd name="T35" fmla="*/ 2147483646 h 833"/>
              <a:gd name="T36" fmla="*/ 2147483646 w 560"/>
              <a:gd name="T37" fmla="*/ 2147483646 h 833"/>
              <a:gd name="T38" fmla="*/ 2147483646 w 560"/>
              <a:gd name="T39" fmla="*/ 2147483646 h 833"/>
              <a:gd name="T40" fmla="*/ 2147483646 w 560"/>
              <a:gd name="T41" fmla="*/ 2147483646 h 833"/>
              <a:gd name="T42" fmla="*/ 2147483646 w 560"/>
              <a:gd name="T43" fmla="*/ 2147483646 h 833"/>
              <a:gd name="T44" fmla="*/ 2147483646 w 560"/>
              <a:gd name="T45" fmla="*/ 2147483646 h 833"/>
              <a:gd name="T46" fmla="*/ 2147483646 w 560"/>
              <a:gd name="T47" fmla="*/ 2147483646 h 833"/>
              <a:gd name="T48" fmla="*/ 2147483646 w 560"/>
              <a:gd name="T49" fmla="*/ 2147483646 h 833"/>
              <a:gd name="T50" fmla="*/ 2147483646 w 560"/>
              <a:gd name="T51" fmla="*/ 2147483646 h 833"/>
              <a:gd name="T52" fmla="*/ 2147483646 w 560"/>
              <a:gd name="T53" fmla="*/ 2147483646 h 833"/>
              <a:gd name="T54" fmla="*/ 2147483646 w 560"/>
              <a:gd name="T55" fmla="*/ 2147483646 h 833"/>
              <a:gd name="T56" fmla="*/ 2147483646 w 560"/>
              <a:gd name="T57" fmla="*/ 2147483646 h 833"/>
              <a:gd name="T58" fmla="*/ 2147483646 w 560"/>
              <a:gd name="T59" fmla="*/ 2147483646 h 833"/>
              <a:gd name="T60" fmla="*/ 2147483646 w 560"/>
              <a:gd name="T61" fmla="*/ 2147483646 h 833"/>
              <a:gd name="T62" fmla="*/ 2147483646 w 560"/>
              <a:gd name="T63" fmla="*/ 2147483646 h 833"/>
              <a:gd name="T64" fmla="*/ 2147483646 w 560"/>
              <a:gd name="T65" fmla="*/ 2147483646 h 833"/>
              <a:gd name="T66" fmla="*/ 2147483646 w 560"/>
              <a:gd name="T67" fmla="*/ 2147483646 h 833"/>
              <a:gd name="T68" fmla="*/ 2147483646 w 560"/>
              <a:gd name="T69" fmla="*/ 2147483646 h 833"/>
              <a:gd name="T70" fmla="*/ 2147483646 w 560"/>
              <a:gd name="T71" fmla="*/ 2147483646 h 833"/>
              <a:gd name="T72" fmla="*/ 2147483646 w 560"/>
              <a:gd name="T73" fmla="*/ 2147483646 h 833"/>
              <a:gd name="T74" fmla="*/ 2147483646 w 560"/>
              <a:gd name="T75" fmla="*/ 2147483646 h 833"/>
              <a:gd name="T76" fmla="*/ 2147483646 w 560"/>
              <a:gd name="T77" fmla="*/ 2147483646 h 833"/>
              <a:gd name="T78" fmla="*/ 2147483646 w 560"/>
              <a:gd name="T79" fmla="*/ 2147483646 h 833"/>
              <a:gd name="T80" fmla="*/ 2147483646 w 560"/>
              <a:gd name="T81" fmla="*/ 2147483646 h 833"/>
              <a:gd name="T82" fmla="*/ 2147483646 w 560"/>
              <a:gd name="T83" fmla="*/ 2147483646 h 833"/>
              <a:gd name="T84" fmla="*/ 2147483646 w 560"/>
              <a:gd name="T85" fmla="*/ 2147483646 h 833"/>
              <a:gd name="T86" fmla="*/ 2147483646 w 560"/>
              <a:gd name="T87" fmla="*/ 2147483646 h 833"/>
              <a:gd name="T88" fmla="*/ 2147483646 w 560"/>
              <a:gd name="T89" fmla="*/ 2147483646 h 833"/>
              <a:gd name="T90" fmla="*/ 2147483646 w 560"/>
              <a:gd name="T91" fmla="*/ 0 h 833"/>
              <a:gd name="T92" fmla="*/ 2147483646 w 560"/>
              <a:gd name="T93" fmla="*/ 2147483646 h 833"/>
              <a:gd name="T94" fmla="*/ 2147483646 w 560"/>
              <a:gd name="T95" fmla="*/ 2147483646 h 833"/>
              <a:gd name="T96" fmla="*/ 2147483646 w 560"/>
              <a:gd name="T97" fmla="*/ 2147483646 h 833"/>
              <a:gd name="T98" fmla="*/ 2147483646 w 560"/>
              <a:gd name="T99" fmla="*/ 2147483646 h 8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0"/>
              <a:gd name="T151" fmla="*/ 0 h 833"/>
              <a:gd name="T152" fmla="*/ 560 w 560"/>
              <a:gd name="T153" fmla="*/ 833 h 8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0" h="833">
                <a:moveTo>
                  <a:pt x="138" y="52"/>
                </a:moveTo>
                <a:lnTo>
                  <a:pt x="105" y="90"/>
                </a:lnTo>
                <a:lnTo>
                  <a:pt x="77" y="131"/>
                </a:lnTo>
                <a:lnTo>
                  <a:pt x="54" y="175"/>
                </a:lnTo>
                <a:lnTo>
                  <a:pt x="34" y="222"/>
                </a:lnTo>
                <a:lnTo>
                  <a:pt x="19" y="270"/>
                </a:lnTo>
                <a:lnTo>
                  <a:pt x="8" y="320"/>
                </a:lnTo>
                <a:lnTo>
                  <a:pt x="2" y="371"/>
                </a:lnTo>
                <a:lnTo>
                  <a:pt x="0" y="422"/>
                </a:lnTo>
                <a:lnTo>
                  <a:pt x="2" y="473"/>
                </a:lnTo>
                <a:lnTo>
                  <a:pt x="8" y="524"/>
                </a:lnTo>
                <a:lnTo>
                  <a:pt x="19" y="573"/>
                </a:lnTo>
                <a:lnTo>
                  <a:pt x="34" y="621"/>
                </a:lnTo>
                <a:lnTo>
                  <a:pt x="54" y="667"/>
                </a:lnTo>
                <a:lnTo>
                  <a:pt x="77" y="710"/>
                </a:lnTo>
                <a:lnTo>
                  <a:pt x="105" y="750"/>
                </a:lnTo>
                <a:lnTo>
                  <a:pt x="138" y="786"/>
                </a:lnTo>
                <a:lnTo>
                  <a:pt x="164" y="806"/>
                </a:lnTo>
                <a:lnTo>
                  <a:pt x="193" y="821"/>
                </a:lnTo>
                <a:lnTo>
                  <a:pt x="226" y="829"/>
                </a:lnTo>
                <a:lnTo>
                  <a:pt x="261" y="832"/>
                </a:lnTo>
                <a:lnTo>
                  <a:pt x="295" y="829"/>
                </a:lnTo>
                <a:lnTo>
                  <a:pt x="328" y="821"/>
                </a:lnTo>
                <a:lnTo>
                  <a:pt x="358" y="806"/>
                </a:lnTo>
                <a:lnTo>
                  <a:pt x="384" y="786"/>
                </a:lnTo>
                <a:lnTo>
                  <a:pt x="448" y="714"/>
                </a:lnTo>
                <a:lnTo>
                  <a:pt x="476" y="674"/>
                </a:lnTo>
                <a:lnTo>
                  <a:pt x="500" y="633"/>
                </a:lnTo>
                <a:lnTo>
                  <a:pt x="521" y="591"/>
                </a:lnTo>
                <a:lnTo>
                  <a:pt x="538" y="547"/>
                </a:lnTo>
                <a:lnTo>
                  <a:pt x="550" y="502"/>
                </a:lnTo>
                <a:lnTo>
                  <a:pt x="558" y="455"/>
                </a:lnTo>
                <a:lnTo>
                  <a:pt x="559" y="407"/>
                </a:lnTo>
                <a:lnTo>
                  <a:pt x="555" y="358"/>
                </a:lnTo>
                <a:lnTo>
                  <a:pt x="545" y="309"/>
                </a:lnTo>
                <a:lnTo>
                  <a:pt x="528" y="258"/>
                </a:lnTo>
                <a:lnTo>
                  <a:pt x="503" y="207"/>
                </a:lnTo>
                <a:lnTo>
                  <a:pt x="471" y="156"/>
                </a:lnTo>
                <a:lnTo>
                  <a:pt x="432" y="104"/>
                </a:lnTo>
                <a:lnTo>
                  <a:pt x="384" y="52"/>
                </a:lnTo>
                <a:lnTo>
                  <a:pt x="376" y="38"/>
                </a:lnTo>
                <a:lnTo>
                  <a:pt x="384" y="41"/>
                </a:lnTo>
                <a:lnTo>
                  <a:pt x="358" y="22"/>
                </a:lnTo>
                <a:lnTo>
                  <a:pt x="328" y="9"/>
                </a:lnTo>
                <a:lnTo>
                  <a:pt x="295" y="1"/>
                </a:lnTo>
                <a:lnTo>
                  <a:pt x="261" y="0"/>
                </a:lnTo>
                <a:lnTo>
                  <a:pt x="226" y="5"/>
                </a:lnTo>
                <a:lnTo>
                  <a:pt x="193" y="15"/>
                </a:lnTo>
                <a:lnTo>
                  <a:pt x="164" y="31"/>
                </a:lnTo>
                <a:lnTo>
                  <a:pt x="138" y="52"/>
                </a:lnTo>
              </a:path>
            </a:pathLst>
          </a:custGeom>
          <a:solidFill>
            <a:srgbClr val="000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3018" name="Freeform 10"/>
          <p:cNvSpPr>
            <a:spLocks/>
          </p:cNvSpPr>
          <p:nvPr/>
        </p:nvSpPr>
        <p:spPr bwMode="auto">
          <a:xfrm>
            <a:off x="3535363" y="4603750"/>
            <a:ext cx="788987" cy="1322388"/>
          </a:xfrm>
          <a:custGeom>
            <a:avLst/>
            <a:gdLst>
              <a:gd name="T0" fmla="*/ 2147483646 w 560"/>
              <a:gd name="T1" fmla="*/ 2147483646 h 833"/>
              <a:gd name="T2" fmla="*/ 2147483646 w 560"/>
              <a:gd name="T3" fmla="*/ 2147483646 h 833"/>
              <a:gd name="T4" fmla="*/ 2147483646 w 560"/>
              <a:gd name="T5" fmla="*/ 2147483646 h 833"/>
              <a:gd name="T6" fmla="*/ 2147483646 w 560"/>
              <a:gd name="T7" fmla="*/ 2147483646 h 833"/>
              <a:gd name="T8" fmla="*/ 2147483646 w 560"/>
              <a:gd name="T9" fmla="*/ 2147483646 h 833"/>
              <a:gd name="T10" fmla="*/ 2147483646 w 560"/>
              <a:gd name="T11" fmla="*/ 2147483646 h 833"/>
              <a:gd name="T12" fmla="*/ 2147483646 w 560"/>
              <a:gd name="T13" fmla="*/ 2147483646 h 833"/>
              <a:gd name="T14" fmla="*/ 2147483646 w 560"/>
              <a:gd name="T15" fmla="*/ 2147483646 h 833"/>
              <a:gd name="T16" fmla="*/ 0 w 560"/>
              <a:gd name="T17" fmla="*/ 2147483646 h 833"/>
              <a:gd name="T18" fmla="*/ 2147483646 w 560"/>
              <a:gd name="T19" fmla="*/ 2147483646 h 833"/>
              <a:gd name="T20" fmla="*/ 2147483646 w 560"/>
              <a:gd name="T21" fmla="*/ 2147483646 h 833"/>
              <a:gd name="T22" fmla="*/ 2147483646 w 560"/>
              <a:gd name="T23" fmla="*/ 2147483646 h 833"/>
              <a:gd name="T24" fmla="*/ 2147483646 w 560"/>
              <a:gd name="T25" fmla="*/ 2147483646 h 833"/>
              <a:gd name="T26" fmla="*/ 2147483646 w 560"/>
              <a:gd name="T27" fmla="*/ 2147483646 h 833"/>
              <a:gd name="T28" fmla="*/ 2147483646 w 560"/>
              <a:gd name="T29" fmla="*/ 2147483646 h 833"/>
              <a:gd name="T30" fmla="*/ 2147483646 w 560"/>
              <a:gd name="T31" fmla="*/ 2147483646 h 833"/>
              <a:gd name="T32" fmla="*/ 2147483646 w 560"/>
              <a:gd name="T33" fmla="*/ 2147483646 h 833"/>
              <a:gd name="T34" fmla="*/ 2147483646 w 560"/>
              <a:gd name="T35" fmla="*/ 2147483646 h 833"/>
              <a:gd name="T36" fmla="*/ 2147483646 w 560"/>
              <a:gd name="T37" fmla="*/ 2147483646 h 833"/>
              <a:gd name="T38" fmla="*/ 2147483646 w 560"/>
              <a:gd name="T39" fmla="*/ 2147483646 h 833"/>
              <a:gd name="T40" fmla="*/ 2147483646 w 560"/>
              <a:gd name="T41" fmla="*/ 2147483646 h 833"/>
              <a:gd name="T42" fmla="*/ 2147483646 w 560"/>
              <a:gd name="T43" fmla="*/ 2147483646 h 833"/>
              <a:gd name="T44" fmla="*/ 2147483646 w 560"/>
              <a:gd name="T45" fmla="*/ 2147483646 h 833"/>
              <a:gd name="T46" fmla="*/ 2147483646 w 560"/>
              <a:gd name="T47" fmla="*/ 2147483646 h 833"/>
              <a:gd name="T48" fmla="*/ 2147483646 w 560"/>
              <a:gd name="T49" fmla="*/ 2147483646 h 833"/>
              <a:gd name="T50" fmla="*/ 2147483646 w 560"/>
              <a:gd name="T51" fmla="*/ 2147483646 h 833"/>
              <a:gd name="T52" fmla="*/ 2147483646 w 560"/>
              <a:gd name="T53" fmla="*/ 2147483646 h 833"/>
              <a:gd name="T54" fmla="*/ 2147483646 w 560"/>
              <a:gd name="T55" fmla="*/ 2147483646 h 833"/>
              <a:gd name="T56" fmla="*/ 2147483646 w 560"/>
              <a:gd name="T57" fmla="*/ 2147483646 h 833"/>
              <a:gd name="T58" fmla="*/ 2147483646 w 560"/>
              <a:gd name="T59" fmla="*/ 2147483646 h 833"/>
              <a:gd name="T60" fmla="*/ 2147483646 w 560"/>
              <a:gd name="T61" fmla="*/ 2147483646 h 833"/>
              <a:gd name="T62" fmla="*/ 2147483646 w 560"/>
              <a:gd name="T63" fmla="*/ 2147483646 h 833"/>
              <a:gd name="T64" fmla="*/ 2147483646 w 560"/>
              <a:gd name="T65" fmla="*/ 2147483646 h 833"/>
              <a:gd name="T66" fmla="*/ 2147483646 w 560"/>
              <a:gd name="T67" fmla="*/ 2147483646 h 833"/>
              <a:gd name="T68" fmla="*/ 2147483646 w 560"/>
              <a:gd name="T69" fmla="*/ 2147483646 h 833"/>
              <a:gd name="T70" fmla="*/ 2147483646 w 560"/>
              <a:gd name="T71" fmla="*/ 2147483646 h 833"/>
              <a:gd name="T72" fmla="*/ 2147483646 w 560"/>
              <a:gd name="T73" fmla="*/ 2147483646 h 833"/>
              <a:gd name="T74" fmla="*/ 2147483646 w 560"/>
              <a:gd name="T75" fmla="*/ 2147483646 h 833"/>
              <a:gd name="T76" fmla="*/ 2147483646 w 560"/>
              <a:gd name="T77" fmla="*/ 2147483646 h 833"/>
              <a:gd name="T78" fmla="*/ 2147483646 w 560"/>
              <a:gd name="T79" fmla="*/ 2147483646 h 833"/>
              <a:gd name="T80" fmla="*/ 2147483646 w 560"/>
              <a:gd name="T81" fmla="*/ 2147483646 h 833"/>
              <a:gd name="T82" fmla="*/ 2147483646 w 560"/>
              <a:gd name="T83" fmla="*/ 2147483646 h 833"/>
              <a:gd name="T84" fmla="*/ 2147483646 w 560"/>
              <a:gd name="T85" fmla="*/ 2147483646 h 833"/>
              <a:gd name="T86" fmla="*/ 2147483646 w 560"/>
              <a:gd name="T87" fmla="*/ 2147483646 h 833"/>
              <a:gd name="T88" fmla="*/ 2147483646 w 560"/>
              <a:gd name="T89" fmla="*/ 2147483646 h 833"/>
              <a:gd name="T90" fmla="*/ 2147483646 w 560"/>
              <a:gd name="T91" fmla="*/ 0 h 833"/>
              <a:gd name="T92" fmla="*/ 2147483646 w 560"/>
              <a:gd name="T93" fmla="*/ 2147483646 h 833"/>
              <a:gd name="T94" fmla="*/ 2147483646 w 560"/>
              <a:gd name="T95" fmla="*/ 2147483646 h 833"/>
              <a:gd name="T96" fmla="*/ 2147483646 w 560"/>
              <a:gd name="T97" fmla="*/ 2147483646 h 833"/>
              <a:gd name="T98" fmla="*/ 2147483646 w 560"/>
              <a:gd name="T99" fmla="*/ 2147483646 h 833"/>
              <a:gd name="T100" fmla="*/ 2147483646 w 560"/>
              <a:gd name="T101" fmla="*/ 2147483646 h 8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0"/>
              <a:gd name="T154" fmla="*/ 0 h 833"/>
              <a:gd name="T155" fmla="*/ 560 w 560"/>
              <a:gd name="T156" fmla="*/ 833 h 8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0" h="833">
                <a:moveTo>
                  <a:pt x="138" y="52"/>
                </a:moveTo>
                <a:lnTo>
                  <a:pt x="105" y="90"/>
                </a:lnTo>
                <a:lnTo>
                  <a:pt x="77" y="131"/>
                </a:lnTo>
                <a:lnTo>
                  <a:pt x="54" y="175"/>
                </a:lnTo>
                <a:lnTo>
                  <a:pt x="34" y="222"/>
                </a:lnTo>
                <a:lnTo>
                  <a:pt x="19" y="270"/>
                </a:lnTo>
                <a:lnTo>
                  <a:pt x="8" y="320"/>
                </a:lnTo>
                <a:lnTo>
                  <a:pt x="2" y="371"/>
                </a:lnTo>
                <a:lnTo>
                  <a:pt x="0" y="422"/>
                </a:lnTo>
                <a:lnTo>
                  <a:pt x="2" y="473"/>
                </a:lnTo>
                <a:lnTo>
                  <a:pt x="8" y="524"/>
                </a:lnTo>
                <a:lnTo>
                  <a:pt x="19" y="573"/>
                </a:lnTo>
                <a:lnTo>
                  <a:pt x="34" y="621"/>
                </a:lnTo>
                <a:lnTo>
                  <a:pt x="54" y="667"/>
                </a:lnTo>
                <a:lnTo>
                  <a:pt x="77" y="710"/>
                </a:lnTo>
                <a:lnTo>
                  <a:pt x="105" y="750"/>
                </a:lnTo>
                <a:lnTo>
                  <a:pt x="138" y="786"/>
                </a:lnTo>
                <a:lnTo>
                  <a:pt x="164" y="806"/>
                </a:lnTo>
                <a:lnTo>
                  <a:pt x="193" y="821"/>
                </a:lnTo>
                <a:lnTo>
                  <a:pt x="226" y="829"/>
                </a:lnTo>
                <a:lnTo>
                  <a:pt x="261" y="832"/>
                </a:lnTo>
                <a:lnTo>
                  <a:pt x="295" y="829"/>
                </a:lnTo>
                <a:lnTo>
                  <a:pt x="328" y="821"/>
                </a:lnTo>
                <a:lnTo>
                  <a:pt x="358" y="806"/>
                </a:lnTo>
                <a:lnTo>
                  <a:pt x="384" y="786"/>
                </a:lnTo>
                <a:lnTo>
                  <a:pt x="448" y="714"/>
                </a:lnTo>
                <a:lnTo>
                  <a:pt x="476" y="674"/>
                </a:lnTo>
                <a:lnTo>
                  <a:pt x="500" y="633"/>
                </a:lnTo>
                <a:lnTo>
                  <a:pt x="521" y="591"/>
                </a:lnTo>
                <a:lnTo>
                  <a:pt x="538" y="547"/>
                </a:lnTo>
                <a:lnTo>
                  <a:pt x="550" y="502"/>
                </a:lnTo>
                <a:lnTo>
                  <a:pt x="558" y="455"/>
                </a:lnTo>
                <a:lnTo>
                  <a:pt x="559" y="407"/>
                </a:lnTo>
                <a:lnTo>
                  <a:pt x="555" y="358"/>
                </a:lnTo>
                <a:lnTo>
                  <a:pt x="545" y="309"/>
                </a:lnTo>
                <a:lnTo>
                  <a:pt x="528" y="258"/>
                </a:lnTo>
                <a:lnTo>
                  <a:pt x="503" y="207"/>
                </a:lnTo>
                <a:lnTo>
                  <a:pt x="471" y="156"/>
                </a:lnTo>
                <a:lnTo>
                  <a:pt x="432" y="104"/>
                </a:lnTo>
                <a:lnTo>
                  <a:pt x="384" y="52"/>
                </a:lnTo>
                <a:lnTo>
                  <a:pt x="376" y="38"/>
                </a:lnTo>
                <a:lnTo>
                  <a:pt x="384" y="41"/>
                </a:lnTo>
                <a:lnTo>
                  <a:pt x="358" y="22"/>
                </a:lnTo>
                <a:lnTo>
                  <a:pt x="328" y="9"/>
                </a:lnTo>
                <a:lnTo>
                  <a:pt x="295" y="1"/>
                </a:lnTo>
                <a:lnTo>
                  <a:pt x="261" y="0"/>
                </a:lnTo>
                <a:lnTo>
                  <a:pt x="226" y="5"/>
                </a:lnTo>
                <a:lnTo>
                  <a:pt x="193" y="15"/>
                </a:lnTo>
                <a:lnTo>
                  <a:pt x="164" y="31"/>
                </a:lnTo>
                <a:lnTo>
                  <a:pt x="138" y="5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19" name="Freeform 11"/>
          <p:cNvSpPr>
            <a:spLocks/>
          </p:cNvSpPr>
          <p:nvPr/>
        </p:nvSpPr>
        <p:spPr bwMode="auto">
          <a:xfrm>
            <a:off x="1358900" y="5156200"/>
            <a:ext cx="1317625" cy="1068388"/>
          </a:xfrm>
          <a:custGeom>
            <a:avLst/>
            <a:gdLst>
              <a:gd name="T0" fmla="*/ 2147483646 w 934"/>
              <a:gd name="T1" fmla="*/ 2147483646 h 673"/>
              <a:gd name="T2" fmla="*/ 2147483646 w 934"/>
              <a:gd name="T3" fmla="*/ 2147483646 h 673"/>
              <a:gd name="T4" fmla="*/ 2147483646 w 934"/>
              <a:gd name="T5" fmla="*/ 2147483646 h 673"/>
              <a:gd name="T6" fmla="*/ 2147483646 w 934"/>
              <a:gd name="T7" fmla="*/ 2147483646 h 673"/>
              <a:gd name="T8" fmla="*/ 2147483646 w 934"/>
              <a:gd name="T9" fmla="*/ 2147483646 h 673"/>
              <a:gd name="T10" fmla="*/ 2147483646 w 934"/>
              <a:gd name="T11" fmla="*/ 2147483646 h 673"/>
              <a:gd name="T12" fmla="*/ 2147483646 w 934"/>
              <a:gd name="T13" fmla="*/ 2147483646 h 673"/>
              <a:gd name="T14" fmla="*/ 2147483646 w 934"/>
              <a:gd name="T15" fmla="*/ 2147483646 h 673"/>
              <a:gd name="T16" fmla="*/ 2147483646 w 934"/>
              <a:gd name="T17" fmla="*/ 2147483646 h 673"/>
              <a:gd name="T18" fmla="*/ 2147483646 w 934"/>
              <a:gd name="T19" fmla="*/ 2147483646 h 673"/>
              <a:gd name="T20" fmla="*/ 2147483646 w 934"/>
              <a:gd name="T21" fmla="*/ 2147483646 h 673"/>
              <a:gd name="T22" fmla="*/ 2147483646 w 934"/>
              <a:gd name="T23" fmla="*/ 2147483646 h 673"/>
              <a:gd name="T24" fmla="*/ 2147483646 w 934"/>
              <a:gd name="T25" fmla="*/ 2147483646 h 673"/>
              <a:gd name="T26" fmla="*/ 2147483646 w 934"/>
              <a:gd name="T27" fmla="*/ 2147483646 h 673"/>
              <a:gd name="T28" fmla="*/ 2147483646 w 934"/>
              <a:gd name="T29" fmla="*/ 2147483646 h 673"/>
              <a:gd name="T30" fmla="*/ 2147483646 w 934"/>
              <a:gd name="T31" fmla="*/ 2147483646 h 673"/>
              <a:gd name="T32" fmla="*/ 2147483646 w 934"/>
              <a:gd name="T33" fmla="*/ 2147483646 h 673"/>
              <a:gd name="T34" fmla="*/ 2147483646 w 934"/>
              <a:gd name="T35" fmla="*/ 2147483646 h 673"/>
              <a:gd name="T36" fmla="*/ 2147483646 w 934"/>
              <a:gd name="T37" fmla="*/ 2147483646 h 673"/>
              <a:gd name="T38" fmla="*/ 2147483646 w 934"/>
              <a:gd name="T39" fmla="*/ 2147483646 h 673"/>
              <a:gd name="T40" fmla="*/ 2147483646 w 934"/>
              <a:gd name="T41" fmla="*/ 2147483646 h 673"/>
              <a:gd name="T42" fmla="*/ 2147483646 w 934"/>
              <a:gd name="T43" fmla="*/ 2147483646 h 673"/>
              <a:gd name="T44" fmla="*/ 2147483646 w 934"/>
              <a:gd name="T45" fmla="*/ 2147483646 h 673"/>
              <a:gd name="T46" fmla="*/ 2147483646 w 934"/>
              <a:gd name="T47" fmla="*/ 2147483646 h 673"/>
              <a:gd name="T48" fmla="*/ 2147483646 w 934"/>
              <a:gd name="T49" fmla="*/ 2147483646 h 673"/>
              <a:gd name="T50" fmla="*/ 0 w 934"/>
              <a:gd name="T51" fmla="*/ 2147483646 h 673"/>
              <a:gd name="T52" fmla="*/ 2147483646 w 934"/>
              <a:gd name="T53" fmla="*/ 2147483646 h 673"/>
              <a:gd name="T54" fmla="*/ 2147483646 w 934"/>
              <a:gd name="T55" fmla="*/ 2147483646 h 673"/>
              <a:gd name="T56" fmla="*/ 2147483646 w 934"/>
              <a:gd name="T57" fmla="*/ 2147483646 h 673"/>
              <a:gd name="T58" fmla="*/ 2147483646 w 934"/>
              <a:gd name="T59" fmla="*/ 2147483646 h 673"/>
              <a:gd name="T60" fmla="*/ 2147483646 w 934"/>
              <a:gd name="T61" fmla="*/ 2147483646 h 673"/>
              <a:gd name="T62" fmla="*/ 2147483646 w 934"/>
              <a:gd name="T63" fmla="*/ 2147483646 h 673"/>
              <a:gd name="T64" fmla="*/ 2147483646 w 934"/>
              <a:gd name="T65" fmla="*/ 2147483646 h 673"/>
              <a:gd name="T66" fmla="*/ 2147483646 w 934"/>
              <a:gd name="T67" fmla="*/ 2147483646 h 673"/>
              <a:gd name="T68" fmla="*/ 2147483646 w 934"/>
              <a:gd name="T69" fmla="*/ 2147483646 h 673"/>
              <a:gd name="T70" fmla="*/ 2147483646 w 934"/>
              <a:gd name="T71" fmla="*/ 2147483646 h 673"/>
              <a:gd name="T72" fmla="*/ 2147483646 w 934"/>
              <a:gd name="T73" fmla="*/ 2147483646 h 673"/>
              <a:gd name="T74" fmla="*/ 2147483646 w 934"/>
              <a:gd name="T75" fmla="*/ 2147483646 h 673"/>
              <a:gd name="T76" fmla="*/ 2147483646 w 934"/>
              <a:gd name="T77" fmla="*/ 2147483646 h 673"/>
              <a:gd name="T78" fmla="*/ 2147483646 w 934"/>
              <a:gd name="T79" fmla="*/ 2147483646 h 673"/>
              <a:gd name="T80" fmla="*/ 2147483646 w 934"/>
              <a:gd name="T81" fmla="*/ 2147483646 h 673"/>
              <a:gd name="T82" fmla="*/ 2147483646 w 934"/>
              <a:gd name="T83" fmla="*/ 2147483646 h 673"/>
              <a:gd name="T84" fmla="*/ 2147483646 w 934"/>
              <a:gd name="T85" fmla="*/ 2147483646 h 673"/>
              <a:gd name="T86" fmla="*/ 2147483646 w 934"/>
              <a:gd name="T87" fmla="*/ 2147483646 h 673"/>
              <a:gd name="T88" fmla="*/ 2147483646 w 934"/>
              <a:gd name="T89" fmla="*/ 2147483646 h 673"/>
              <a:gd name="T90" fmla="*/ 2147483646 w 934"/>
              <a:gd name="T91" fmla="*/ 2147483646 h 673"/>
              <a:gd name="T92" fmla="*/ 2147483646 w 934"/>
              <a:gd name="T93" fmla="*/ 2147483646 h 673"/>
              <a:gd name="T94" fmla="*/ 2147483646 w 934"/>
              <a:gd name="T95" fmla="*/ 2147483646 h 673"/>
              <a:gd name="T96" fmla="*/ 2147483646 w 934"/>
              <a:gd name="T97" fmla="*/ 2147483646 h 673"/>
              <a:gd name="T98" fmla="*/ 2147483646 w 934"/>
              <a:gd name="T99" fmla="*/ 2147483646 h 673"/>
              <a:gd name="T100" fmla="*/ 2147483646 w 934"/>
              <a:gd name="T101" fmla="*/ 2147483646 h 673"/>
              <a:gd name="T102" fmla="*/ 2147483646 w 934"/>
              <a:gd name="T103" fmla="*/ 2147483646 h 673"/>
              <a:gd name="T104" fmla="*/ 2147483646 w 934"/>
              <a:gd name="T105" fmla="*/ 2147483646 h 673"/>
              <a:gd name="T106" fmla="*/ 2147483646 w 934"/>
              <a:gd name="T107" fmla="*/ 2147483646 h 673"/>
              <a:gd name="T108" fmla="*/ 2147483646 w 934"/>
              <a:gd name="T109" fmla="*/ 2147483646 h 673"/>
              <a:gd name="T110" fmla="*/ 2147483646 w 934"/>
              <a:gd name="T111" fmla="*/ 2147483646 h 673"/>
              <a:gd name="T112" fmla="*/ 2147483646 w 934"/>
              <a:gd name="T113" fmla="*/ 0 h 673"/>
              <a:gd name="T114" fmla="*/ 2147483646 w 934"/>
              <a:gd name="T115" fmla="*/ 2147483646 h 673"/>
              <a:gd name="T116" fmla="*/ 2147483646 w 934"/>
              <a:gd name="T117" fmla="*/ 2147483646 h 6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4"/>
              <a:gd name="T178" fmla="*/ 0 h 673"/>
              <a:gd name="T179" fmla="*/ 934 w 934"/>
              <a:gd name="T180" fmla="*/ 673 h 6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4" h="673">
                <a:moveTo>
                  <a:pt x="827" y="11"/>
                </a:moveTo>
                <a:lnTo>
                  <a:pt x="865" y="41"/>
                </a:lnTo>
                <a:lnTo>
                  <a:pt x="894" y="81"/>
                </a:lnTo>
                <a:lnTo>
                  <a:pt x="916" y="126"/>
                </a:lnTo>
                <a:lnTo>
                  <a:pt x="929" y="176"/>
                </a:lnTo>
                <a:lnTo>
                  <a:pt x="933" y="230"/>
                </a:lnTo>
                <a:lnTo>
                  <a:pt x="929" y="284"/>
                </a:lnTo>
                <a:lnTo>
                  <a:pt x="916" y="338"/>
                </a:lnTo>
                <a:lnTo>
                  <a:pt x="894" y="389"/>
                </a:lnTo>
                <a:lnTo>
                  <a:pt x="869" y="431"/>
                </a:lnTo>
                <a:lnTo>
                  <a:pt x="842" y="470"/>
                </a:lnTo>
                <a:lnTo>
                  <a:pt x="781" y="538"/>
                </a:lnTo>
                <a:lnTo>
                  <a:pt x="748" y="566"/>
                </a:lnTo>
                <a:lnTo>
                  <a:pt x="712" y="591"/>
                </a:lnTo>
                <a:lnTo>
                  <a:pt x="636" y="632"/>
                </a:lnTo>
                <a:lnTo>
                  <a:pt x="553" y="659"/>
                </a:lnTo>
                <a:lnTo>
                  <a:pt x="464" y="672"/>
                </a:lnTo>
                <a:lnTo>
                  <a:pt x="369" y="671"/>
                </a:lnTo>
                <a:lnTo>
                  <a:pt x="270" y="657"/>
                </a:lnTo>
                <a:lnTo>
                  <a:pt x="212" y="639"/>
                </a:lnTo>
                <a:lnTo>
                  <a:pt x="158" y="613"/>
                </a:lnTo>
                <a:lnTo>
                  <a:pt x="109" y="580"/>
                </a:lnTo>
                <a:lnTo>
                  <a:pt x="68" y="542"/>
                </a:lnTo>
                <a:lnTo>
                  <a:pt x="35" y="500"/>
                </a:lnTo>
                <a:lnTo>
                  <a:pt x="12" y="456"/>
                </a:lnTo>
                <a:lnTo>
                  <a:pt x="0" y="411"/>
                </a:lnTo>
                <a:lnTo>
                  <a:pt x="1" y="367"/>
                </a:lnTo>
                <a:lnTo>
                  <a:pt x="11" y="340"/>
                </a:lnTo>
                <a:lnTo>
                  <a:pt x="29" y="316"/>
                </a:lnTo>
                <a:lnTo>
                  <a:pt x="53" y="296"/>
                </a:lnTo>
                <a:lnTo>
                  <a:pt x="83" y="279"/>
                </a:lnTo>
                <a:lnTo>
                  <a:pt x="117" y="266"/>
                </a:lnTo>
                <a:lnTo>
                  <a:pt x="155" y="257"/>
                </a:lnTo>
                <a:lnTo>
                  <a:pt x="195" y="254"/>
                </a:lnTo>
                <a:lnTo>
                  <a:pt x="236" y="256"/>
                </a:lnTo>
                <a:lnTo>
                  <a:pt x="259" y="261"/>
                </a:lnTo>
                <a:lnTo>
                  <a:pt x="277" y="273"/>
                </a:lnTo>
                <a:lnTo>
                  <a:pt x="303" y="305"/>
                </a:lnTo>
                <a:lnTo>
                  <a:pt x="329" y="337"/>
                </a:lnTo>
                <a:lnTo>
                  <a:pt x="346" y="349"/>
                </a:lnTo>
                <a:lnTo>
                  <a:pt x="370" y="356"/>
                </a:lnTo>
                <a:lnTo>
                  <a:pt x="421" y="359"/>
                </a:lnTo>
                <a:lnTo>
                  <a:pt x="470" y="357"/>
                </a:lnTo>
                <a:lnTo>
                  <a:pt x="515" y="350"/>
                </a:lnTo>
                <a:lnTo>
                  <a:pt x="555" y="336"/>
                </a:lnTo>
                <a:lnTo>
                  <a:pt x="592" y="317"/>
                </a:lnTo>
                <a:lnTo>
                  <a:pt x="624" y="292"/>
                </a:lnTo>
                <a:lnTo>
                  <a:pt x="650" y="260"/>
                </a:lnTo>
                <a:lnTo>
                  <a:pt x="671" y="222"/>
                </a:lnTo>
                <a:lnTo>
                  <a:pt x="674" y="179"/>
                </a:lnTo>
                <a:lnTo>
                  <a:pt x="657" y="138"/>
                </a:lnTo>
                <a:lnTo>
                  <a:pt x="633" y="99"/>
                </a:lnTo>
                <a:lnTo>
                  <a:pt x="615" y="66"/>
                </a:lnTo>
                <a:lnTo>
                  <a:pt x="662" y="46"/>
                </a:lnTo>
                <a:lnTo>
                  <a:pt x="717" y="18"/>
                </a:lnTo>
                <a:lnTo>
                  <a:pt x="747" y="7"/>
                </a:lnTo>
                <a:lnTo>
                  <a:pt x="775" y="0"/>
                </a:lnTo>
                <a:lnTo>
                  <a:pt x="803" y="1"/>
                </a:lnTo>
                <a:lnTo>
                  <a:pt x="827" y="11"/>
                </a:lnTo>
              </a:path>
            </a:pathLst>
          </a:custGeom>
          <a:solidFill>
            <a:srgbClr val="0000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3020" name="Freeform 12"/>
          <p:cNvSpPr>
            <a:spLocks/>
          </p:cNvSpPr>
          <p:nvPr/>
        </p:nvSpPr>
        <p:spPr bwMode="auto">
          <a:xfrm>
            <a:off x="1358900" y="5156200"/>
            <a:ext cx="1317625" cy="1068388"/>
          </a:xfrm>
          <a:custGeom>
            <a:avLst/>
            <a:gdLst>
              <a:gd name="T0" fmla="*/ 2147483646 w 934"/>
              <a:gd name="T1" fmla="*/ 2147483646 h 673"/>
              <a:gd name="T2" fmla="*/ 2147483646 w 934"/>
              <a:gd name="T3" fmla="*/ 2147483646 h 673"/>
              <a:gd name="T4" fmla="*/ 2147483646 w 934"/>
              <a:gd name="T5" fmla="*/ 2147483646 h 673"/>
              <a:gd name="T6" fmla="*/ 2147483646 w 934"/>
              <a:gd name="T7" fmla="*/ 2147483646 h 673"/>
              <a:gd name="T8" fmla="*/ 2147483646 w 934"/>
              <a:gd name="T9" fmla="*/ 2147483646 h 673"/>
              <a:gd name="T10" fmla="*/ 2147483646 w 934"/>
              <a:gd name="T11" fmla="*/ 2147483646 h 673"/>
              <a:gd name="T12" fmla="*/ 2147483646 w 934"/>
              <a:gd name="T13" fmla="*/ 2147483646 h 673"/>
              <a:gd name="T14" fmla="*/ 2147483646 w 934"/>
              <a:gd name="T15" fmla="*/ 2147483646 h 673"/>
              <a:gd name="T16" fmla="*/ 2147483646 w 934"/>
              <a:gd name="T17" fmla="*/ 2147483646 h 673"/>
              <a:gd name="T18" fmla="*/ 2147483646 w 934"/>
              <a:gd name="T19" fmla="*/ 2147483646 h 673"/>
              <a:gd name="T20" fmla="*/ 2147483646 w 934"/>
              <a:gd name="T21" fmla="*/ 2147483646 h 673"/>
              <a:gd name="T22" fmla="*/ 2147483646 w 934"/>
              <a:gd name="T23" fmla="*/ 2147483646 h 673"/>
              <a:gd name="T24" fmla="*/ 2147483646 w 934"/>
              <a:gd name="T25" fmla="*/ 2147483646 h 673"/>
              <a:gd name="T26" fmla="*/ 2147483646 w 934"/>
              <a:gd name="T27" fmla="*/ 2147483646 h 673"/>
              <a:gd name="T28" fmla="*/ 2147483646 w 934"/>
              <a:gd name="T29" fmla="*/ 2147483646 h 673"/>
              <a:gd name="T30" fmla="*/ 2147483646 w 934"/>
              <a:gd name="T31" fmla="*/ 2147483646 h 673"/>
              <a:gd name="T32" fmla="*/ 2147483646 w 934"/>
              <a:gd name="T33" fmla="*/ 2147483646 h 673"/>
              <a:gd name="T34" fmla="*/ 2147483646 w 934"/>
              <a:gd name="T35" fmla="*/ 2147483646 h 673"/>
              <a:gd name="T36" fmla="*/ 2147483646 w 934"/>
              <a:gd name="T37" fmla="*/ 2147483646 h 673"/>
              <a:gd name="T38" fmla="*/ 2147483646 w 934"/>
              <a:gd name="T39" fmla="*/ 2147483646 h 673"/>
              <a:gd name="T40" fmla="*/ 2147483646 w 934"/>
              <a:gd name="T41" fmla="*/ 2147483646 h 673"/>
              <a:gd name="T42" fmla="*/ 2147483646 w 934"/>
              <a:gd name="T43" fmla="*/ 2147483646 h 673"/>
              <a:gd name="T44" fmla="*/ 2147483646 w 934"/>
              <a:gd name="T45" fmla="*/ 2147483646 h 673"/>
              <a:gd name="T46" fmla="*/ 2147483646 w 934"/>
              <a:gd name="T47" fmla="*/ 2147483646 h 673"/>
              <a:gd name="T48" fmla="*/ 2147483646 w 934"/>
              <a:gd name="T49" fmla="*/ 2147483646 h 673"/>
              <a:gd name="T50" fmla="*/ 0 w 934"/>
              <a:gd name="T51" fmla="*/ 2147483646 h 673"/>
              <a:gd name="T52" fmla="*/ 2147483646 w 934"/>
              <a:gd name="T53" fmla="*/ 2147483646 h 673"/>
              <a:gd name="T54" fmla="*/ 2147483646 w 934"/>
              <a:gd name="T55" fmla="*/ 2147483646 h 673"/>
              <a:gd name="T56" fmla="*/ 2147483646 w 934"/>
              <a:gd name="T57" fmla="*/ 2147483646 h 673"/>
              <a:gd name="T58" fmla="*/ 2147483646 w 934"/>
              <a:gd name="T59" fmla="*/ 2147483646 h 673"/>
              <a:gd name="T60" fmla="*/ 2147483646 w 934"/>
              <a:gd name="T61" fmla="*/ 2147483646 h 673"/>
              <a:gd name="T62" fmla="*/ 2147483646 w 934"/>
              <a:gd name="T63" fmla="*/ 2147483646 h 673"/>
              <a:gd name="T64" fmla="*/ 2147483646 w 934"/>
              <a:gd name="T65" fmla="*/ 2147483646 h 673"/>
              <a:gd name="T66" fmla="*/ 2147483646 w 934"/>
              <a:gd name="T67" fmla="*/ 2147483646 h 673"/>
              <a:gd name="T68" fmla="*/ 2147483646 w 934"/>
              <a:gd name="T69" fmla="*/ 2147483646 h 673"/>
              <a:gd name="T70" fmla="*/ 2147483646 w 934"/>
              <a:gd name="T71" fmla="*/ 2147483646 h 673"/>
              <a:gd name="T72" fmla="*/ 2147483646 w 934"/>
              <a:gd name="T73" fmla="*/ 2147483646 h 673"/>
              <a:gd name="T74" fmla="*/ 2147483646 w 934"/>
              <a:gd name="T75" fmla="*/ 2147483646 h 673"/>
              <a:gd name="T76" fmla="*/ 2147483646 w 934"/>
              <a:gd name="T77" fmla="*/ 2147483646 h 673"/>
              <a:gd name="T78" fmla="*/ 2147483646 w 934"/>
              <a:gd name="T79" fmla="*/ 2147483646 h 673"/>
              <a:gd name="T80" fmla="*/ 2147483646 w 934"/>
              <a:gd name="T81" fmla="*/ 2147483646 h 673"/>
              <a:gd name="T82" fmla="*/ 2147483646 w 934"/>
              <a:gd name="T83" fmla="*/ 2147483646 h 673"/>
              <a:gd name="T84" fmla="*/ 2147483646 w 934"/>
              <a:gd name="T85" fmla="*/ 2147483646 h 673"/>
              <a:gd name="T86" fmla="*/ 2147483646 w 934"/>
              <a:gd name="T87" fmla="*/ 2147483646 h 673"/>
              <a:gd name="T88" fmla="*/ 2147483646 w 934"/>
              <a:gd name="T89" fmla="*/ 2147483646 h 673"/>
              <a:gd name="T90" fmla="*/ 2147483646 w 934"/>
              <a:gd name="T91" fmla="*/ 2147483646 h 673"/>
              <a:gd name="T92" fmla="*/ 2147483646 w 934"/>
              <a:gd name="T93" fmla="*/ 2147483646 h 673"/>
              <a:gd name="T94" fmla="*/ 2147483646 w 934"/>
              <a:gd name="T95" fmla="*/ 2147483646 h 673"/>
              <a:gd name="T96" fmla="*/ 2147483646 w 934"/>
              <a:gd name="T97" fmla="*/ 2147483646 h 673"/>
              <a:gd name="T98" fmla="*/ 2147483646 w 934"/>
              <a:gd name="T99" fmla="*/ 2147483646 h 673"/>
              <a:gd name="T100" fmla="*/ 2147483646 w 934"/>
              <a:gd name="T101" fmla="*/ 2147483646 h 673"/>
              <a:gd name="T102" fmla="*/ 2147483646 w 934"/>
              <a:gd name="T103" fmla="*/ 2147483646 h 673"/>
              <a:gd name="T104" fmla="*/ 2147483646 w 934"/>
              <a:gd name="T105" fmla="*/ 2147483646 h 673"/>
              <a:gd name="T106" fmla="*/ 2147483646 w 934"/>
              <a:gd name="T107" fmla="*/ 2147483646 h 673"/>
              <a:gd name="T108" fmla="*/ 2147483646 w 934"/>
              <a:gd name="T109" fmla="*/ 2147483646 h 673"/>
              <a:gd name="T110" fmla="*/ 2147483646 w 934"/>
              <a:gd name="T111" fmla="*/ 2147483646 h 673"/>
              <a:gd name="T112" fmla="*/ 2147483646 w 934"/>
              <a:gd name="T113" fmla="*/ 0 h 673"/>
              <a:gd name="T114" fmla="*/ 2147483646 w 934"/>
              <a:gd name="T115" fmla="*/ 2147483646 h 673"/>
              <a:gd name="T116" fmla="*/ 2147483646 w 934"/>
              <a:gd name="T117" fmla="*/ 2147483646 h 673"/>
              <a:gd name="T118" fmla="*/ 2147483646 w 934"/>
              <a:gd name="T119" fmla="*/ 2147483646 h 6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34"/>
              <a:gd name="T181" fmla="*/ 0 h 673"/>
              <a:gd name="T182" fmla="*/ 934 w 934"/>
              <a:gd name="T183" fmla="*/ 673 h 6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34" h="673">
                <a:moveTo>
                  <a:pt x="827" y="11"/>
                </a:moveTo>
                <a:lnTo>
                  <a:pt x="865" y="41"/>
                </a:lnTo>
                <a:lnTo>
                  <a:pt x="894" y="81"/>
                </a:lnTo>
                <a:lnTo>
                  <a:pt x="916" y="126"/>
                </a:lnTo>
                <a:lnTo>
                  <a:pt x="929" y="176"/>
                </a:lnTo>
                <a:lnTo>
                  <a:pt x="933" y="230"/>
                </a:lnTo>
                <a:lnTo>
                  <a:pt x="929" y="284"/>
                </a:lnTo>
                <a:lnTo>
                  <a:pt x="916" y="338"/>
                </a:lnTo>
                <a:lnTo>
                  <a:pt x="894" y="389"/>
                </a:lnTo>
                <a:lnTo>
                  <a:pt x="869" y="431"/>
                </a:lnTo>
                <a:lnTo>
                  <a:pt x="842" y="470"/>
                </a:lnTo>
                <a:lnTo>
                  <a:pt x="781" y="538"/>
                </a:lnTo>
                <a:lnTo>
                  <a:pt x="748" y="566"/>
                </a:lnTo>
                <a:lnTo>
                  <a:pt x="712" y="591"/>
                </a:lnTo>
                <a:lnTo>
                  <a:pt x="636" y="632"/>
                </a:lnTo>
                <a:lnTo>
                  <a:pt x="553" y="659"/>
                </a:lnTo>
                <a:lnTo>
                  <a:pt x="464" y="672"/>
                </a:lnTo>
                <a:lnTo>
                  <a:pt x="369" y="671"/>
                </a:lnTo>
                <a:lnTo>
                  <a:pt x="270" y="657"/>
                </a:lnTo>
                <a:lnTo>
                  <a:pt x="212" y="639"/>
                </a:lnTo>
                <a:lnTo>
                  <a:pt x="158" y="613"/>
                </a:lnTo>
                <a:lnTo>
                  <a:pt x="109" y="580"/>
                </a:lnTo>
                <a:lnTo>
                  <a:pt x="68" y="542"/>
                </a:lnTo>
                <a:lnTo>
                  <a:pt x="35" y="500"/>
                </a:lnTo>
                <a:lnTo>
                  <a:pt x="12" y="456"/>
                </a:lnTo>
                <a:lnTo>
                  <a:pt x="0" y="411"/>
                </a:lnTo>
                <a:lnTo>
                  <a:pt x="1" y="367"/>
                </a:lnTo>
                <a:lnTo>
                  <a:pt x="11" y="340"/>
                </a:lnTo>
                <a:lnTo>
                  <a:pt x="29" y="316"/>
                </a:lnTo>
                <a:lnTo>
                  <a:pt x="53" y="296"/>
                </a:lnTo>
                <a:lnTo>
                  <a:pt x="83" y="279"/>
                </a:lnTo>
                <a:lnTo>
                  <a:pt x="117" y="266"/>
                </a:lnTo>
                <a:lnTo>
                  <a:pt x="155" y="257"/>
                </a:lnTo>
                <a:lnTo>
                  <a:pt x="195" y="254"/>
                </a:lnTo>
                <a:lnTo>
                  <a:pt x="236" y="256"/>
                </a:lnTo>
                <a:lnTo>
                  <a:pt x="259" y="261"/>
                </a:lnTo>
                <a:lnTo>
                  <a:pt x="277" y="273"/>
                </a:lnTo>
                <a:lnTo>
                  <a:pt x="303" y="305"/>
                </a:lnTo>
                <a:lnTo>
                  <a:pt x="329" y="337"/>
                </a:lnTo>
                <a:lnTo>
                  <a:pt x="346" y="349"/>
                </a:lnTo>
                <a:lnTo>
                  <a:pt x="370" y="356"/>
                </a:lnTo>
                <a:lnTo>
                  <a:pt x="421" y="359"/>
                </a:lnTo>
                <a:lnTo>
                  <a:pt x="470" y="357"/>
                </a:lnTo>
                <a:lnTo>
                  <a:pt x="515" y="350"/>
                </a:lnTo>
                <a:lnTo>
                  <a:pt x="555" y="336"/>
                </a:lnTo>
                <a:lnTo>
                  <a:pt x="592" y="317"/>
                </a:lnTo>
                <a:lnTo>
                  <a:pt x="624" y="292"/>
                </a:lnTo>
                <a:lnTo>
                  <a:pt x="650" y="260"/>
                </a:lnTo>
                <a:lnTo>
                  <a:pt x="671" y="222"/>
                </a:lnTo>
                <a:lnTo>
                  <a:pt x="674" y="179"/>
                </a:lnTo>
                <a:lnTo>
                  <a:pt x="657" y="138"/>
                </a:lnTo>
                <a:lnTo>
                  <a:pt x="633" y="99"/>
                </a:lnTo>
                <a:lnTo>
                  <a:pt x="615" y="66"/>
                </a:lnTo>
                <a:lnTo>
                  <a:pt x="662" y="46"/>
                </a:lnTo>
                <a:lnTo>
                  <a:pt x="717" y="18"/>
                </a:lnTo>
                <a:lnTo>
                  <a:pt x="747" y="7"/>
                </a:lnTo>
                <a:lnTo>
                  <a:pt x="775" y="0"/>
                </a:lnTo>
                <a:lnTo>
                  <a:pt x="803" y="1"/>
                </a:lnTo>
                <a:lnTo>
                  <a:pt x="827" y="1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1" name="Rectangle 13"/>
          <p:cNvSpPr>
            <a:spLocks noChangeArrowheads="1"/>
          </p:cNvSpPr>
          <p:nvPr/>
        </p:nvSpPr>
        <p:spPr bwMode="auto">
          <a:xfrm>
            <a:off x="3579813" y="4997450"/>
            <a:ext cx="252412" cy="2460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a:latin typeface="Times New Roman" panose="02020603050405020304" pitchFamily="18" charset="0"/>
            </a:endParaRPr>
          </a:p>
        </p:txBody>
      </p:sp>
      <p:sp>
        <p:nvSpPr>
          <p:cNvPr id="43022" name="Freeform 14"/>
          <p:cNvSpPr>
            <a:spLocks/>
          </p:cNvSpPr>
          <p:nvPr/>
        </p:nvSpPr>
        <p:spPr bwMode="auto">
          <a:xfrm>
            <a:off x="3579813" y="4997450"/>
            <a:ext cx="254000" cy="246063"/>
          </a:xfrm>
          <a:custGeom>
            <a:avLst/>
            <a:gdLst>
              <a:gd name="T0" fmla="*/ 0 w 180"/>
              <a:gd name="T1" fmla="*/ 0 h 155"/>
              <a:gd name="T2" fmla="*/ 2147483646 w 180"/>
              <a:gd name="T3" fmla="*/ 0 h 155"/>
              <a:gd name="T4" fmla="*/ 2147483646 w 180"/>
              <a:gd name="T5" fmla="*/ 2147483646 h 155"/>
              <a:gd name="T6" fmla="*/ 0 w 180"/>
              <a:gd name="T7" fmla="*/ 2147483646 h 155"/>
              <a:gd name="T8" fmla="*/ 0 w 180"/>
              <a:gd name="T9" fmla="*/ 0 h 155"/>
              <a:gd name="T10" fmla="*/ 0 60000 65536"/>
              <a:gd name="T11" fmla="*/ 0 60000 65536"/>
              <a:gd name="T12" fmla="*/ 0 60000 65536"/>
              <a:gd name="T13" fmla="*/ 0 60000 65536"/>
              <a:gd name="T14" fmla="*/ 0 60000 65536"/>
              <a:gd name="T15" fmla="*/ 0 w 180"/>
              <a:gd name="T16" fmla="*/ 0 h 155"/>
              <a:gd name="T17" fmla="*/ 180 w 180"/>
              <a:gd name="T18" fmla="*/ 155 h 155"/>
            </a:gdLst>
            <a:ahLst/>
            <a:cxnLst>
              <a:cxn ang="T10">
                <a:pos x="T0" y="T1"/>
              </a:cxn>
              <a:cxn ang="T11">
                <a:pos x="T2" y="T3"/>
              </a:cxn>
              <a:cxn ang="T12">
                <a:pos x="T4" y="T5"/>
              </a:cxn>
              <a:cxn ang="T13">
                <a:pos x="T6" y="T7"/>
              </a:cxn>
              <a:cxn ang="T14">
                <a:pos x="T8" y="T9"/>
              </a:cxn>
            </a:cxnLst>
            <a:rect l="T15" t="T16" r="T17" b="T18"/>
            <a:pathLst>
              <a:path w="180" h="155">
                <a:moveTo>
                  <a:pt x="0" y="0"/>
                </a:moveTo>
                <a:lnTo>
                  <a:pt x="179" y="0"/>
                </a:lnTo>
                <a:lnTo>
                  <a:pt x="179" y="154"/>
                </a:lnTo>
                <a:lnTo>
                  <a:pt x="0" y="154"/>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3" name="Rectangle 15"/>
          <p:cNvSpPr>
            <a:spLocks noChangeArrowheads="1"/>
          </p:cNvSpPr>
          <p:nvPr/>
        </p:nvSpPr>
        <p:spPr bwMode="auto">
          <a:xfrm>
            <a:off x="3597275" y="5580063"/>
            <a:ext cx="298450" cy="2460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a:latin typeface="Times New Roman" panose="02020603050405020304" pitchFamily="18" charset="0"/>
            </a:endParaRPr>
          </a:p>
        </p:txBody>
      </p:sp>
      <p:sp>
        <p:nvSpPr>
          <p:cNvPr id="43024" name="Freeform 16"/>
          <p:cNvSpPr>
            <a:spLocks/>
          </p:cNvSpPr>
          <p:nvPr/>
        </p:nvSpPr>
        <p:spPr bwMode="auto">
          <a:xfrm>
            <a:off x="3597275" y="5580063"/>
            <a:ext cx="300038" cy="247650"/>
          </a:xfrm>
          <a:custGeom>
            <a:avLst/>
            <a:gdLst>
              <a:gd name="T0" fmla="*/ 0 w 213"/>
              <a:gd name="T1" fmla="*/ 0 h 156"/>
              <a:gd name="T2" fmla="*/ 2147483646 w 213"/>
              <a:gd name="T3" fmla="*/ 0 h 156"/>
              <a:gd name="T4" fmla="*/ 2147483646 w 213"/>
              <a:gd name="T5" fmla="*/ 2147483646 h 156"/>
              <a:gd name="T6" fmla="*/ 0 w 213"/>
              <a:gd name="T7" fmla="*/ 2147483646 h 156"/>
              <a:gd name="T8" fmla="*/ 0 w 213"/>
              <a:gd name="T9" fmla="*/ 0 h 156"/>
              <a:gd name="T10" fmla="*/ 0 60000 65536"/>
              <a:gd name="T11" fmla="*/ 0 60000 65536"/>
              <a:gd name="T12" fmla="*/ 0 60000 65536"/>
              <a:gd name="T13" fmla="*/ 0 60000 65536"/>
              <a:gd name="T14" fmla="*/ 0 60000 65536"/>
              <a:gd name="T15" fmla="*/ 0 w 213"/>
              <a:gd name="T16" fmla="*/ 0 h 156"/>
              <a:gd name="T17" fmla="*/ 213 w 213"/>
              <a:gd name="T18" fmla="*/ 156 h 156"/>
            </a:gdLst>
            <a:ahLst/>
            <a:cxnLst>
              <a:cxn ang="T10">
                <a:pos x="T0" y="T1"/>
              </a:cxn>
              <a:cxn ang="T11">
                <a:pos x="T2" y="T3"/>
              </a:cxn>
              <a:cxn ang="T12">
                <a:pos x="T4" y="T5"/>
              </a:cxn>
              <a:cxn ang="T13">
                <a:pos x="T6" y="T7"/>
              </a:cxn>
              <a:cxn ang="T14">
                <a:pos x="T8" y="T9"/>
              </a:cxn>
            </a:cxnLst>
            <a:rect l="T15" t="T16" r="T17" b="T18"/>
            <a:pathLst>
              <a:path w="213" h="156">
                <a:moveTo>
                  <a:pt x="0" y="0"/>
                </a:moveTo>
                <a:lnTo>
                  <a:pt x="212" y="0"/>
                </a:lnTo>
                <a:lnTo>
                  <a:pt x="212" y="155"/>
                </a:lnTo>
                <a:lnTo>
                  <a:pt x="0" y="155"/>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5" name="Rectangle 17"/>
          <p:cNvSpPr>
            <a:spLocks noChangeArrowheads="1"/>
          </p:cNvSpPr>
          <p:nvPr/>
        </p:nvSpPr>
        <p:spPr bwMode="auto">
          <a:xfrm>
            <a:off x="4321175" y="5668963"/>
            <a:ext cx="157163" cy="523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a:latin typeface="Times New Roman" panose="02020603050405020304" pitchFamily="18" charset="0"/>
            </a:endParaRPr>
          </a:p>
        </p:txBody>
      </p:sp>
      <p:sp>
        <p:nvSpPr>
          <p:cNvPr id="43026" name="Freeform 18"/>
          <p:cNvSpPr>
            <a:spLocks/>
          </p:cNvSpPr>
          <p:nvPr/>
        </p:nvSpPr>
        <p:spPr bwMode="auto">
          <a:xfrm>
            <a:off x="4321175" y="5668963"/>
            <a:ext cx="157163" cy="53975"/>
          </a:xfrm>
          <a:custGeom>
            <a:avLst/>
            <a:gdLst>
              <a:gd name="T0" fmla="*/ 0 w 112"/>
              <a:gd name="T1" fmla="*/ 0 h 34"/>
              <a:gd name="T2" fmla="*/ 2147483646 w 112"/>
              <a:gd name="T3" fmla="*/ 0 h 34"/>
              <a:gd name="T4" fmla="*/ 2147483646 w 112"/>
              <a:gd name="T5" fmla="*/ 2147483646 h 34"/>
              <a:gd name="T6" fmla="*/ 0 w 112"/>
              <a:gd name="T7" fmla="*/ 2147483646 h 34"/>
              <a:gd name="T8" fmla="*/ 0 w 112"/>
              <a:gd name="T9" fmla="*/ 0 h 34"/>
              <a:gd name="T10" fmla="*/ 0 60000 65536"/>
              <a:gd name="T11" fmla="*/ 0 60000 65536"/>
              <a:gd name="T12" fmla="*/ 0 60000 65536"/>
              <a:gd name="T13" fmla="*/ 0 60000 65536"/>
              <a:gd name="T14" fmla="*/ 0 60000 65536"/>
              <a:gd name="T15" fmla="*/ 0 w 112"/>
              <a:gd name="T16" fmla="*/ 0 h 34"/>
              <a:gd name="T17" fmla="*/ 112 w 112"/>
              <a:gd name="T18" fmla="*/ 34 h 34"/>
            </a:gdLst>
            <a:ahLst/>
            <a:cxnLst>
              <a:cxn ang="T10">
                <a:pos x="T0" y="T1"/>
              </a:cxn>
              <a:cxn ang="T11">
                <a:pos x="T2" y="T3"/>
              </a:cxn>
              <a:cxn ang="T12">
                <a:pos x="T4" y="T5"/>
              </a:cxn>
              <a:cxn ang="T13">
                <a:pos x="T6" y="T7"/>
              </a:cxn>
              <a:cxn ang="T14">
                <a:pos x="T8" y="T9"/>
              </a:cxn>
            </a:cxnLst>
            <a:rect l="T15" t="T16" r="T17" b="T18"/>
            <a:pathLst>
              <a:path w="112" h="34">
                <a:moveTo>
                  <a:pt x="0" y="0"/>
                </a:moveTo>
                <a:lnTo>
                  <a:pt x="111" y="0"/>
                </a:lnTo>
                <a:lnTo>
                  <a:pt x="111" y="33"/>
                </a:lnTo>
                <a:lnTo>
                  <a:pt x="0" y="33"/>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7" name="Rectangle 19"/>
          <p:cNvSpPr>
            <a:spLocks noChangeArrowheads="1"/>
          </p:cNvSpPr>
          <p:nvPr/>
        </p:nvSpPr>
        <p:spPr bwMode="auto">
          <a:xfrm>
            <a:off x="4168775" y="4867275"/>
            <a:ext cx="157163" cy="523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a:latin typeface="Times New Roman" panose="02020603050405020304" pitchFamily="18" charset="0"/>
            </a:endParaRPr>
          </a:p>
        </p:txBody>
      </p:sp>
      <p:sp>
        <p:nvSpPr>
          <p:cNvPr id="43028" name="Freeform 20"/>
          <p:cNvSpPr>
            <a:spLocks/>
          </p:cNvSpPr>
          <p:nvPr/>
        </p:nvSpPr>
        <p:spPr bwMode="auto">
          <a:xfrm>
            <a:off x="4168775" y="4867275"/>
            <a:ext cx="157163" cy="53975"/>
          </a:xfrm>
          <a:custGeom>
            <a:avLst/>
            <a:gdLst>
              <a:gd name="T0" fmla="*/ 0 w 112"/>
              <a:gd name="T1" fmla="*/ 0 h 34"/>
              <a:gd name="T2" fmla="*/ 2147483646 w 112"/>
              <a:gd name="T3" fmla="*/ 0 h 34"/>
              <a:gd name="T4" fmla="*/ 2147483646 w 112"/>
              <a:gd name="T5" fmla="*/ 2147483646 h 34"/>
              <a:gd name="T6" fmla="*/ 0 w 112"/>
              <a:gd name="T7" fmla="*/ 2147483646 h 34"/>
              <a:gd name="T8" fmla="*/ 0 w 112"/>
              <a:gd name="T9" fmla="*/ 0 h 34"/>
              <a:gd name="T10" fmla="*/ 0 60000 65536"/>
              <a:gd name="T11" fmla="*/ 0 60000 65536"/>
              <a:gd name="T12" fmla="*/ 0 60000 65536"/>
              <a:gd name="T13" fmla="*/ 0 60000 65536"/>
              <a:gd name="T14" fmla="*/ 0 60000 65536"/>
              <a:gd name="T15" fmla="*/ 0 w 112"/>
              <a:gd name="T16" fmla="*/ 0 h 34"/>
              <a:gd name="T17" fmla="*/ 112 w 112"/>
              <a:gd name="T18" fmla="*/ 34 h 34"/>
            </a:gdLst>
            <a:ahLst/>
            <a:cxnLst>
              <a:cxn ang="T10">
                <a:pos x="T0" y="T1"/>
              </a:cxn>
              <a:cxn ang="T11">
                <a:pos x="T2" y="T3"/>
              </a:cxn>
              <a:cxn ang="T12">
                <a:pos x="T4" y="T5"/>
              </a:cxn>
              <a:cxn ang="T13">
                <a:pos x="T6" y="T7"/>
              </a:cxn>
              <a:cxn ang="T14">
                <a:pos x="T8" y="T9"/>
              </a:cxn>
            </a:cxnLst>
            <a:rect l="T15" t="T16" r="T17" b="T18"/>
            <a:pathLst>
              <a:path w="112" h="34">
                <a:moveTo>
                  <a:pt x="0" y="0"/>
                </a:moveTo>
                <a:lnTo>
                  <a:pt x="111" y="0"/>
                </a:lnTo>
                <a:lnTo>
                  <a:pt x="111" y="33"/>
                </a:lnTo>
                <a:lnTo>
                  <a:pt x="0" y="33"/>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9" name="Rectangle 21"/>
          <p:cNvSpPr>
            <a:spLocks noChangeArrowheads="1"/>
          </p:cNvSpPr>
          <p:nvPr/>
        </p:nvSpPr>
        <p:spPr bwMode="auto">
          <a:xfrm>
            <a:off x="1285875" y="4008438"/>
            <a:ext cx="1450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a:latin typeface="Times New Roman" panose="02020603050405020304" pitchFamily="18" charset="0"/>
              </a:rPr>
              <a:t>Glutamate</a:t>
            </a:r>
          </a:p>
        </p:txBody>
      </p:sp>
      <p:sp>
        <p:nvSpPr>
          <p:cNvPr id="43030" name="Rectangle 22"/>
          <p:cNvSpPr>
            <a:spLocks noChangeArrowheads="1"/>
          </p:cNvSpPr>
          <p:nvPr/>
        </p:nvSpPr>
        <p:spPr bwMode="auto">
          <a:xfrm>
            <a:off x="742950" y="4827588"/>
            <a:ext cx="1147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a:latin typeface="Times New Roman" panose="02020603050405020304" pitchFamily="18" charset="0"/>
              </a:rPr>
              <a:t>Glycine</a:t>
            </a:r>
          </a:p>
        </p:txBody>
      </p:sp>
      <p:sp>
        <p:nvSpPr>
          <p:cNvPr id="43031" name="Rectangle 23"/>
          <p:cNvSpPr>
            <a:spLocks noChangeArrowheads="1"/>
          </p:cNvSpPr>
          <p:nvPr/>
        </p:nvSpPr>
        <p:spPr bwMode="auto">
          <a:xfrm>
            <a:off x="1789113" y="5003800"/>
            <a:ext cx="357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b="1">
                <a:latin typeface="Times New Roman" panose="02020603050405020304" pitchFamily="18" charset="0"/>
              </a:rPr>
              <a:t>+</a:t>
            </a:r>
          </a:p>
        </p:txBody>
      </p:sp>
      <p:sp>
        <p:nvSpPr>
          <p:cNvPr id="43032" name="Rectangle 24"/>
          <p:cNvSpPr>
            <a:spLocks noChangeArrowheads="1"/>
          </p:cNvSpPr>
          <p:nvPr/>
        </p:nvSpPr>
        <p:spPr bwMode="auto">
          <a:xfrm>
            <a:off x="2355850" y="4403725"/>
            <a:ext cx="357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b="1">
                <a:latin typeface="Times New Roman" panose="02020603050405020304" pitchFamily="18" charset="0"/>
              </a:rPr>
              <a:t>+</a:t>
            </a:r>
          </a:p>
        </p:txBody>
      </p:sp>
      <p:sp>
        <p:nvSpPr>
          <p:cNvPr id="43033" name="Rectangle 25"/>
          <p:cNvSpPr>
            <a:spLocks noChangeArrowheads="1"/>
          </p:cNvSpPr>
          <p:nvPr/>
        </p:nvSpPr>
        <p:spPr bwMode="auto">
          <a:xfrm>
            <a:off x="2720975" y="3556000"/>
            <a:ext cx="655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a:latin typeface="Times New Roman" panose="02020603050405020304" pitchFamily="18" charset="0"/>
              </a:rPr>
              <a:t>Na</a:t>
            </a:r>
            <a:r>
              <a:rPr lang="en-US" altLang="en-US" sz="2400" b="1" baseline="30000">
                <a:latin typeface="Times New Roman" panose="02020603050405020304" pitchFamily="18" charset="0"/>
              </a:rPr>
              <a:t>+</a:t>
            </a:r>
          </a:p>
        </p:txBody>
      </p:sp>
      <p:sp>
        <p:nvSpPr>
          <p:cNvPr id="43034" name="Rectangle 26"/>
          <p:cNvSpPr>
            <a:spLocks noChangeArrowheads="1"/>
          </p:cNvSpPr>
          <p:nvPr/>
        </p:nvSpPr>
        <p:spPr bwMode="auto">
          <a:xfrm>
            <a:off x="2720975" y="3813175"/>
            <a:ext cx="750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a:latin typeface="Times New Roman" panose="02020603050405020304" pitchFamily="18" charset="0"/>
              </a:rPr>
              <a:t>Ca</a:t>
            </a:r>
            <a:r>
              <a:rPr lang="en-US" altLang="en-US" sz="2400" baseline="30000">
                <a:latin typeface="Times New Roman" panose="02020603050405020304" pitchFamily="18" charset="0"/>
              </a:rPr>
              <a:t>++</a:t>
            </a:r>
          </a:p>
        </p:txBody>
      </p:sp>
      <p:sp>
        <p:nvSpPr>
          <p:cNvPr id="43035" name="Rectangle 27"/>
          <p:cNvSpPr>
            <a:spLocks noChangeArrowheads="1"/>
          </p:cNvSpPr>
          <p:nvPr/>
        </p:nvSpPr>
        <p:spPr bwMode="auto">
          <a:xfrm>
            <a:off x="4219575" y="4279900"/>
            <a:ext cx="2484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a:latin typeface="Times New Roman" panose="02020603050405020304" pitchFamily="18" charset="0"/>
              </a:rPr>
              <a:t>Dextromethorphan</a:t>
            </a:r>
          </a:p>
        </p:txBody>
      </p:sp>
      <p:sp>
        <p:nvSpPr>
          <p:cNvPr id="43036" name="Line 28"/>
          <p:cNvSpPr>
            <a:spLocks noChangeShapeType="1"/>
          </p:cNvSpPr>
          <p:nvPr/>
        </p:nvSpPr>
        <p:spPr bwMode="auto">
          <a:xfrm>
            <a:off x="1701800" y="5210175"/>
            <a:ext cx="398463" cy="371475"/>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43037" name="Line 29"/>
          <p:cNvSpPr>
            <a:spLocks noChangeShapeType="1"/>
          </p:cNvSpPr>
          <p:nvPr/>
        </p:nvSpPr>
        <p:spPr bwMode="auto">
          <a:xfrm>
            <a:off x="2506663" y="4391025"/>
            <a:ext cx="244475" cy="3429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43038" name="Line 30"/>
          <p:cNvSpPr>
            <a:spLocks noChangeShapeType="1"/>
          </p:cNvSpPr>
          <p:nvPr/>
        </p:nvSpPr>
        <p:spPr bwMode="auto">
          <a:xfrm>
            <a:off x="3340100" y="4049713"/>
            <a:ext cx="12700" cy="2668587"/>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43039" name="Line 31"/>
          <p:cNvSpPr>
            <a:spLocks noChangeShapeType="1"/>
          </p:cNvSpPr>
          <p:nvPr/>
        </p:nvSpPr>
        <p:spPr bwMode="auto">
          <a:xfrm>
            <a:off x="3494088" y="4049713"/>
            <a:ext cx="0" cy="2568575"/>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en-US"/>
          </a:p>
        </p:txBody>
      </p:sp>
      <p:sp>
        <p:nvSpPr>
          <p:cNvPr id="43040" name="Rectangle 32"/>
          <p:cNvSpPr>
            <a:spLocks noChangeArrowheads="1"/>
          </p:cNvSpPr>
          <p:nvPr/>
        </p:nvSpPr>
        <p:spPr bwMode="auto">
          <a:xfrm>
            <a:off x="3552825" y="6369050"/>
            <a:ext cx="520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a:latin typeface="Times New Roman" panose="02020603050405020304" pitchFamily="18" charset="0"/>
              </a:rPr>
              <a:t>K</a:t>
            </a:r>
            <a:r>
              <a:rPr lang="en-US" altLang="en-US" sz="2400" b="1" baseline="30000">
                <a:latin typeface="Times New Roman" panose="02020603050405020304" pitchFamily="18" charset="0"/>
              </a:rPr>
              <a:t>+</a:t>
            </a:r>
          </a:p>
        </p:txBody>
      </p:sp>
      <p:sp>
        <p:nvSpPr>
          <p:cNvPr id="43041" name="Rectangle 33"/>
          <p:cNvSpPr>
            <a:spLocks noChangeArrowheads="1"/>
          </p:cNvSpPr>
          <p:nvPr/>
        </p:nvSpPr>
        <p:spPr bwMode="auto">
          <a:xfrm>
            <a:off x="4337050" y="5734050"/>
            <a:ext cx="839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a:latin typeface="Times New Roman" panose="02020603050405020304" pitchFamily="18" charset="0"/>
              </a:rPr>
              <a:t>Mg</a:t>
            </a:r>
            <a:r>
              <a:rPr lang="en-US" altLang="en-US" sz="2400" b="1" baseline="30000">
                <a:latin typeface="Times New Roman" panose="02020603050405020304" pitchFamily="18" charset="0"/>
              </a:rPr>
              <a:t>++</a:t>
            </a:r>
          </a:p>
        </p:txBody>
      </p:sp>
      <p:sp>
        <p:nvSpPr>
          <p:cNvPr id="43042" name="Line 34"/>
          <p:cNvSpPr>
            <a:spLocks noChangeShapeType="1"/>
          </p:cNvSpPr>
          <p:nvPr/>
        </p:nvSpPr>
        <p:spPr bwMode="auto">
          <a:xfrm flipH="1" flipV="1">
            <a:off x="3917950" y="5737225"/>
            <a:ext cx="434975" cy="187325"/>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43043" name="Line 35"/>
          <p:cNvSpPr>
            <a:spLocks noChangeShapeType="1"/>
          </p:cNvSpPr>
          <p:nvPr/>
        </p:nvSpPr>
        <p:spPr bwMode="auto">
          <a:xfrm flipH="1">
            <a:off x="3829050" y="4540250"/>
            <a:ext cx="409575" cy="47625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2" name="TextBox 1">
            <a:extLst>
              <a:ext uri="{FF2B5EF4-FFF2-40B4-BE49-F238E27FC236}">
                <a16:creationId xmlns:a16="http://schemas.microsoft.com/office/drawing/2014/main" id="{151260EB-20B6-4B82-9E42-4FC9139BB639}"/>
              </a:ext>
            </a:extLst>
          </p:cNvPr>
          <p:cNvSpPr txBox="1"/>
          <p:nvPr/>
        </p:nvSpPr>
        <p:spPr>
          <a:xfrm flipH="1">
            <a:off x="1738300" y="5759485"/>
            <a:ext cx="647066" cy="369332"/>
          </a:xfrm>
          <a:prstGeom prst="rect">
            <a:avLst/>
          </a:prstGeom>
          <a:noFill/>
        </p:spPr>
        <p:txBody>
          <a:bodyPr wrap="square" rtlCol="0">
            <a:spAutoFit/>
          </a:bodyPr>
          <a:lstStyle/>
          <a:p>
            <a:r>
              <a:rPr lang="en-US" dirty="0">
                <a:solidFill>
                  <a:schemeClr val="bg1"/>
                </a:solidFill>
              </a:rPr>
              <a:t>NR1</a:t>
            </a:r>
          </a:p>
        </p:txBody>
      </p:sp>
      <p:sp>
        <p:nvSpPr>
          <p:cNvPr id="3" name="TextBox 2">
            <a:extLst>
              <a:ext uri="{FF2B5EF4-FFF2-40B4-BE49-F238E27FC236}">
                <a16:creationId xmlns:a16="http://schemas.microsoft.com/office/drawing/2014/main" id="{F3CDC2BD-149F-49EF-9D47-BD063E60EE20}"/>
              </a:ext>
            </a:extLst>
          </p:cNvPr>
          <p:cNvSpPr txBox="1"/>
          <p:nvPr/>
        </p:nvSpPr>
        <p:spPr>
          <a:xfrm flipH="1">
            <a:off x="2751138" y="5092700"/>
            <a:ext cx="647066" cy="369332"/>
          </a:xfrm>
          <a:prstGeom prst="rect">
            <a:avLst/>
          </a:prstGeom>
          <a:noFill/>
        </p:spPr>
        <p:txBody>
          <a:bodyPr wrap="square" rtlCol="0">
            <a:spAutoFit/>
          </a:bodyPr>
          <a:lstStyle/>
          <a:p>
            <a:r>
              <a:rPr lang="en-US" dirty="0">
                <a:solidFill>
                  <a:schemeClr val="bg1"/>
                </a:solidFill>
              </a:rPr>
              <a:t>NR2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F9DAFE-F5C0-4AFC-877E-BDF5097C50A2}"/>
              </a:ext>
            </a:extLst>
          </p:cNvPr>
          <p:cNvSpPr txBox="1"/>
          <p:nvPr/>
        </p:nvSpPr>
        <p:spPr>
          <a:xfrm>
            <a:off x="-228600" y="2398693"/>
            <a:ext cx="5410200" cy="830997"/>
          </a:xfrm>
          <a:prstGeom prst="rect">
            <a:avLst/>
          </a:prstGeom>
          <a:noFill/>
        </p:spPr>
        <p:txBody>
          <a:bodyPr wrap="square" rtlCol="0">
            <a:spAutoFit/>
          </a:bodyPr>
          <a:lstStyle/>
          <a:p>
            <a:pPr algn="ctr"/>
            <a:r>
              <a:rPr lang="en-US" sz="2400" dirty="0"/>
              <a:t>Dextromethorphan: </a:t>
            </a:r>
          </a:p>
          <a:p>
            <a:pPr algn="ctr"/>
            <a:r>
              <a:rPr lang="en-US" sz="2400" dirty="0"/>
              <a:t>treatment recommendation</a:t>
            </a:r>
          </a:p>
        </p:txBody>
      </p:sp>
      <p:sp>
        <p:nvSpPr>
          <p:cNvPr id="7" name="TextBox 6">
            <a:extLst>
              <a:ext uri="{FF2B5EF4-FFF2-40B4-BE49-F238E27FC236}">
                <a16:creationId xmlns:a16="http://schemas.microsoft.com/office/drawing/2014/main" id="{8A50E1B4-AE8C-42E3-8780-935FCF85919F}"/>
              </a:ext>
            </a:extLst>
          </p:cNvPr>
          <p:cNvSpPr txBox="1"/>
          <p:nvPr/>
        </p:nvSpPr>
        <p:spPr>
          <a:xfrm>
            <a:off x="210614" y="3337679"/>
            <a:ext cx="4818585" cy="3139321"/>
          </a:xfrm>
          <a:prstGeom prst="rect">
            <a:avLst/>
          </a:prstGeom>
          <a:noFill/>
        </p:spPr>
        <p:txBody>
          <a:bodyPr wrap="square" rtlCol="0">
            <a:spAutoFit/>
          </a:bodyPr>
          <a:lstStyle/>
          <a:p>
            <a:r>
              <a:rPr lang="en-US" dirty="0"/>
              <a:t>Recommended dose: 3-10 mg/kg/day</a:t>
            </a:r>
          </a:p>
          <a:p>
            <a:r>
              <a:rPr lang="en-US" dirty="0"/>
              <a:t>	underdosing no therapeutic effect</a:t>
            </a:r>
          </a:p>
          <a:p>
            <a:r>
              <a:rPr lang="en-US" dirty="0"/>
              <a:t>	different from cough suppressant dose</a:t>
            </a:r>
          </a:p>
          <a:p>
            <a:endParaRPr lang="en-US" dirty="0"/>
          </a:p>
          <a:p>
            <a:r>
              <a:rPr lang="en-US" dirty="0"/>
              <a:t>The dose of dextromethorphan depends on: </a:t>
            </a:r>
          </a:p>
          <a:p>
            <a:pPr marL="285750" indent="-285750">
              <a:buFont typeface="Arial" panose="020B0604020202020204" pitchFamily="34" charset="0"/>
              <a:buChar char="•"/>
            </a:pPr>
            <a:r>
              <a:rPr lang="en-US" dirty="0"/>
              <a:t>CYP2D6,CYP3A4, UGT1A1 genotype</a:t>
            </a:r>
          </a:p>
          <a:p>
            <a:pPr marL="742950" lvl="1" indent="-285750">
              <a:buFont typeface="Arial" panose="020B0604020202020204" pitchFamily="34" charset="0"/>
              <a:buChar char="•"/>
            </a:pPr>
            <a:r>
              <a:rPr lang="en-US" dirty="0"/>
              <a:t>Slow metabolizers (~6% of populations)</a:t>
            </a:r>
          </a:p>
          <a:p>
            <a:pPr marL="1200150" lvl="2" indent="-285750">
              <a:buFont typeface="Arial" panose="020B0604020202020204" pitchFamily="34" charset="0"/>
              <a:buChar char="•"/>
            </a:pPr>
            <a:r>
              <a:rPr lang="en-US" dirty="0"/>
              <a:t>Toxic at these doses</a:t>
            </a:r>
          </a:p>
          <a:p>
            <a:pPr marL="742950" lvl="1" indent="-285750">
              <a:buFont typeface="Arial" panose="020B0604020202020204" pitchFamily="34" charset="0"/>
              <a:buChar char="•"/>
            </a:pPr>
            <a:r>
              <a:rPr lang="en-US" dirty="0"/>
              <a:t>Other medications may inhibit</a:t>
            </a:r>
          </a:p>
          <a:p>
            <a:pPr marL="285750" indent="-285750">
              <a:buFont typeface="Arial" panose="020B0604020202020204" pitchFamily="34" charset="0"/>
              <a:buChar char="•"/>
            </a:pPr>
            <a:r>
              <a:rPr lang="en-US" dirty="0"/>
              <a:t>Individual dextromethorphan levels </a:t>
            </a:r>
          </a:p>
          <a:p>
            <a:pPr marL="285750" indent="-285750">
              <a:buFont typeface="Arial" panose="020B0604020202020204" pitchFamily="34" charset="0"/>
              <a:buChar char="•"/>
            </a:pPr>
            <a:r>
              <a:rPr lang="en-US" dirty="0" err="1"/>
              <a:t>Neudexa</a:t>
            </a:r>
            <a:r>
              <a:rPr lang="en-US" dirty="0"/>
              <a:t>: DMP with quinidine sulfate</a:t>
            </a:r>
          </a:p>
        </p:txBody>
      </p:sp>
      <p:graphicFrame>
        <p:nvGraphicFramePr>
          <p:cNvPr id="8" name="Table 5">
            <a:extLst>
              <a:ext uri="{FF2B5EF4-FFF2-40B4-BE49-F238E27FC236}">
                <a16:creationId xmlns:a16="http://schemas.microsoft.com/office/drawing/2014/main" id="{B6A745E6-25EC-4551-8EE1-1CDE4C29941D}"/>
              </a:ext>
            </a:extLst>
          </p:cNvPr>
          <p:cNvGraphicFramePr>
            <a:graphicFrameLocks noGrp="1"/>
          </p:cNvGraphicFramePr>
          <p:nvPr/>
        </p:nvGraphicFramePr>
        <p:xfrm>
          <a:off x="5043846" y="4786926"/>
          <a:ext cx="3933108" cy="1554480"/>
        </p:xfrm>
        <a:graphic>
          <a:graphicData uri="http://schemas.openxmlformats.org/drawingml/2006/table">
            <a:tbl>
              <a:tblPr firstRow="1" bandRow="1">
                <a:tableStyleId>{5C22544A-7EE6-4342-B048-85BDC9FD1C3A}</a:tableStyleId>
              </a:tblPr>
              <a:tblGrid>
                <a:gridCol w="2006586">
                  <a:extLst>
                    <a:ext uri="{9D8B030D-6E8A-4147-A177-3AD203B41FA5}">
                      <a16:colId xmlns:a16="http://schemas.microsoft.com/office/drawing/2014/main" val="4111066471"/>
                    </a:ext>
                  </a:extLst>
                </a:gridCol>
                <a:gridCol w="1926522">
                  <a:extLst>
                    <a:ext uri="{9D8B030D-6E8A-4147-A177-3AD203B41FA5}">
                      <a16:colId xmlns:a16="http://schemas.microsoft.com/office/drawing/2014/main" val="798009449"/>
                    </a:ext>
                  </a:extLst>
                </a:gridCol>
              </a:tblGrid>
              <a:tr h="0">
                <a:tc>
                  <a:txBody>
                    <a:bodyPr/>
                    <a:lstStyle/>
                    <a:p>
                      <a:endParaRPr lang="en-US" sz="1400" dirty="0"/>
                    </a:p>
                  </a:txBody>
                  <a:tcPr/>
                </a:tc>
                <a:tc>
                  <a:txBody>
                    <a:bodyPr/>
                    <a:lstStyle/>
                    <a:p>
                      <a:pPr algn="ctr"/>
                      <a:r>
                        <a:rPr lang="en-US" sz="1400" dirty="0"/>
                        <a:t>Timing of dextromethorphan</a:t>
                      </a:r>
                    </a:p>
                  </a:txBody>
                  <a:tcPr/>
                </a:tc>
                <a:extLst>
                  <a:ext uri="{0D108BD9-81ED-4DB2-BD59-A6C34878D82A}">
                    <a16:rowId xmlns:a16="http://schemas.microsoft.com/office/drawing/2014/main" val="1216568434"/>
                  </a:ext>
                </a:extLst>
              </a:tr>
              <a:tr h="397483">
                <a:tc>
                  <a:txBody>
                    <a:bodyPr/>
                    <a:lstStyle/>
                    <a:p>
                      <a:r>
                        <a:rPr lang="en-US" sz="1400" dirty="0"/>
                        <a:t>Extended release dextromethorphan</a:t>
                      </a:r>
                    </a:p>
                  </a:txBody>
                  <a:tcPr/>
                </a:tc>
                <a:tc>
                  <a:txBody>
                    <a:bodyPr/>
                    <a:lstStyle/>
                    <a:p>
                      <a:pPr algn="ctr"/>
                      <a:r>
                        <a:rPr lang="en-US" sz="1400" dirty="0"/>
                        <a:t>2 doses per day</a:t>
                      </a:r>
                    </a:p>
                  </a:txBody>
                  <a:tcPr/>
                </a:tc>
                <a:extLst>
                  <a:ext uri="{0D108BD9-81ED-4DB2-BD59-A6C34878D82A}">
                    <a16:rowId xmlns:a16="http://schemas.microsoft.com/office/drawing/2014/main" val="3939925043"/>
                  </a:ext>
                </a:extLst>
              </a:tr>
              <a:tr h="389376">
                <a:tc>
                  <a:txBody>
                    <a:bodyPr/>
                    <a:lstStyle/>
                    <a:p>
                      <a:r>
                        <a:rPr lang="en-US" sz="1400" dirty="0"/>
                        <a:t>Non-extended release</a:t>
                      </a:r>
                    </a:p>
                    <a:p>
                      <a:r>
                        <a:rPr lang="en-US" sz="1400" dirty="0"/>
                        <a:t>dextromethorphan</a:t>
                      </a:r>
                    </a:p>
                  </a:txBody>
                  <a:tcPr/>
                </a:tc>
                <a:tc>
                  <a:txBody>
                    <a:bodyPr/>
                    <a:lstStyle/>
                    <a:p>
                      <a:pPr algn="ctr"/>
                      <a:r>
                        <a:rPr lang="en-US" sz="1400" dirty="0"/>
                        <a:t>4 doses per day</a:t>
                      </a:r>
                    </a:p>
                  </a:txBody>
                  <a:tcPr/>
                </a:tc>
                <a:extLst>
                  <a:ext uri="{0D108BD9-81ED-4DB2-BD59-A6C34878D82A}">
                    <a16:rowId xmlns:a16="http://schemas.microsoft.com/office/drawing/2014/main" val="620303896"/>
                  </a:ext>
                </a:extLst>
              </a:tr>
            </a:tbl>
          </a:graphicData>
        </a:graphic>
      </p:graphicFrame>
      <p:graphicFrame>
        <p:nvGraphicFramePr>
          <p:cNvPr id="10" name="Table 5">
            <a:extLst>
              <a:ext uri="{FF2B5EF4-FFF2-40B4-BE49-F238E27FC236}">
                <a16:creationId xmlns:a16="http://schemas.microsoft.com/office/drawing/2014/main" id="{6718ED15-66F9-47FC-8993-CFF4A7A53A32}"/>
              </a:ext>
            </a:extLst>
          </p:cNvPr>
          <p:cNvGraphicFramePr>
            <a:graphicFrameLocks noGrp="1"/>
          </p:cNvGraphicFramePr>
          <p:nvPr/>
        </p:nvGraphicFramePr>
        <p:xfrm>
          <a:off x="5043845" y="2575679"/>
          <a:ext cx="3933108" cy="1796751"/>
        </p:xfrm>
        <a:graphic>
          <a:graphicData uri="http://schemas.openxmlformats.org/drawingml/2006/table">
            <a:tbl>
              <a:tblPr firstRow="1" bandRow="1">
                <a:tableStyleId>{5C22544A-7EE6-4342-B048-85BDC9FD1C3A}</a:tableStyleId>
              </a:tblPr>
              <a:tblGrid>
                <a:gridCol w="2021522">
                  <a:extLst>
                    <a:ext uri="{9D8B030D-6E8A-4147-A177-3AD203B41FA5}">
                      <a16:colId xmlns:a16="http://schemas.microsoft.com/office/drawing/2014/main" val="4111066471"/>
                    </a:ext>
                  </a:extLst>
                </a:gridCol>
                <a:gridCol w="1911586">
                  <a:extLst>
                    <a:ext uri="{9D8B030D-6E8A-4147-A177-3AD203B41FA5}">
                      <a16:colId xmlns:a16="http://schemas.microsoft.com/office/drawing/2014/main" val="798009449"/>
                    </a:ext>
                  </a:extLst>
                </a:gridCol>
              </a:tblGrid>
              <a:tr h="443052">
                <a:tc>
                  <a:txBody>
                    <a:bodyPr/>
                    <a:lstStyle/>
                    <a:p>
                      <a:endParaRPr lang="en-US" sz="1400" dirty="0"/>
                    </a:p>
                  </a:txBody>
                  <a:tcPr/>
                </a:tc>
                <a:tc>
                  <a:txBody>
                    <a:bodyPr/>
                    <a:lstStyle/>
                    <a:p>
                      <a:pPr algn="ctr"/>
                      <a:r>
                        <a:rPr lang="en-US" sz="1400" dirty="0"/>
                        <a:t>Dose of dextromethorphan</a:t>
                      </a:r>
                    </a:p>
                  </a:txBody>
                  <a:tcPr/>
                </a:tc>
                <a:extLst>
                  <a:ext uri="{0D108BD9-81ED-4DB2-BD59-A6C34878D82A}">
                    <a16:rowId xmlns:a16="http://schemas.microsoft.com/office/drawing/2014/main" val="1216568434"/>
                  </a:ext>
                </a:extLst>
              </a:tr>
              <a:tr h="397483">
                <a:tc>
                  <a:txBody>
                    <a:bodyPr/>
                    <a:lstStyle/>
                    <a:p>
                      <a:r>
                        <a:rPr lang="en-US" sz="1400" dirty="0"/>
                        <a:t>Infant</a:t>
                      </a:r>
                    </a:p>
                  </a:txBody>
                  <a:tcPr/>
                </a:tc>
                <a:tc>
                  <a:txBody>
                    <a:bodyPr/>
                    <a:lstStyle/>
                    <a:p>
                      <a:pPr algn="ctr"/>
                      <a:r>
                        <a:rPr lang="en-US" sz="1400" dirty="0"/>
                        <a:t>10 mg/kg/day</a:t>
                      </a:r>
                    </a:p>
                  </a:txBody>
                  <a:tcPr/>
                </a:tc>
                <a:extLst>
                  <a:ext uri="{0D108BD9-81ED-4DB2-BD59-A6C34878D82A}">
                    <a16:rowId xmlns:a16="http://schemas.microsoft.com/office/drawing/2014/main" val="3939925043"/>
                  </a:ext>
                </a:extLst>
              </a:tr>
              <a:tr h="440554">
                <a:tc>
                  <a:txBody>
                    <a:bodyPr/>
                    <a:lstStyle/>
                    <a:p>
                      <a:r>
                        <a:rPr lang="en-US" sz="1400" dirty="0"/>
                        <a:t>Child</a:t>
                      </a:r>
                    </a:p>
                  </a:txBody>
                  <a:tcPr/>
                </a:tc>
                <a:tc>
                  <a:txBody>
                    <a:bodyPr/>
                    <a:lstStyle/>
                    <a:p>
                      <a:pPr algn="ctr"/>
                      <a:r>
                        <a:rPr lang="en-US" sz="1400" dirty="0"/>
                        <a:t>5 mg/kg/day</a:t>
                      </a:r>
                    </a:p>
                  </a:txBody>
                  <a:tcPr/>
                </a:tc>
                <a:extLst>
                  <a:ext uri="{0D108BD9-81ED-4DB2-BD59-A6C34878D82A}">
                    <a16:rowId xmlns:a16="http://schemas.microsoft.com/office/drawing/2014/main" val="620303896"/>
                  </a:ext>
                </a:extLst>
              </a:tr>
              <a:tr h="440554">
                <a:tc>
                  <a:txBody>
                    <a:bodyPr/>
                    <a:lstStyle/>
                    <a:p>
                      <a:r>
                        <a:rPr lang="en-US" sz="1400" dirty="0"/>
                        <a:t>Adolescent / adult</a:t>
                      </a:r>
                    </a:p>
                  </a:txBody>
                  <a:tcPr/>
                </a:tc>
                <a:tc>
                  <a:txBody>
                    <a:bodyPr/>
                    <a:lstStyle/>
                    <a:p>
                      <a:pPr algn="ctr"/>
                      <a:r>
                        <a:rPr lang="en-US" sz="1400" dirty="0"/>
                        <a:t>3 mg/kg/day</a:t>
                      </a:r>
                    </a:p>
                  </a:txBody>
                  <a:tcPr/>
                </a:tc>
                <a:extLst>
                  <a:ext uri="{0D108BD9-81ED-4DB2-BD59-A6C34878D82A}">
                    <a16:rowId xmlns:a16="http://schemas.microsoft.com/office/drawing/2014/main" val="3433169720"/>
                  </a:ext>
                </a:extLst>
              </a:tr>
            </a:tbl>
          </a:graphicData>
        </a:graphic>
      </p:graphicFrame>
      <p:sp>
        <p:nvSpPr>
          <p:cNvPr id="4" name="Rectangle 3">
            <a:extLst>
              <a:ext uri="{FF2B5EF4-FFF2-40B4-BE49-F238E27FC236}">
                <a16:creationId xmlns:a16="http://schemas.microsoft.com/office/drawing/2014/main" id="{28254E1D-129B-4898-A9DD-F596836B2AF9}"/>
              </a:ext>
            </a:extLst>
          </p:cNvPr>
          <p:cNvSpPr/>
          <p:nvPr/>
        </p:nvSpPr>
        <p:spPr>
          <a:xfrm>
            <a:off x="490894" y="962561"/>
            <a:ext cx="7662505" cy="1323439"/>
          </a:xfrm>
          <a:prstGeom prst="rect">
            <a:avLst/>
          </a:prstGeom>
        </p:spPr>
        <p:txBody>
          <a:bodyPr wrap="square">
            <a:spAutoFit/>
          </a:bodyPr>
          <a:lstStyle/>
          <a:p>
            <a:r>
              <a:rPr lang="en-US" sz="2000" i="1" dirty="0"/>
              <a:t>Glycine is activator on NMDA receptor: overstimulation </a:t>
            </a:r>
            <a:r>
              <a:rPr lang="en-US" sz="2000" i="1" dirty="0">
                <a:cs typeface="Calibri"/>
              </a:rPr>
              <a:t>→ use receptor blockers</a:t>
            </a:r>
            <a:r>
              <a:rPr lang="en-US" sz="2000" i="1" dirty="0"/>
              <a:t> (dextromethorphan – ketamine) </a:t>
            </a:r>
          </a:p>
          <a:p>
            <a:r>
              <a:rPr lang="en-US" sz="2000" b="1" dirty="0"/>
              <a:t>DEXTROMETHORPHAN </a:t>
            </a:r>
            <a:r>
              <a:rPr lang="en-US" sz="2000" i="1" dirty="0"/>
              <a:t>: </a:t>
            </a:r>
            <a:r>
              <a:rPr lang="en-US" sz="2000" dirty="0"/>
              <a:t>Uncompetitive NMDA receptor antagonist</a:t>
            </a:r>
          </a:p>
          <a:p>
            <a:r>
              <a:rPr lang="en-US" sz="2000" b="1" dirty="0"/>
              <a:t>KETAMINE: </a:t>
            </a:r>
            <a:r>
              <a:rPr lang="en-US" sz="2000" dirty="0"/>
              <a:t>Used in Israel and Japan, limited personal experience</a:t>
            </a:r>
            <a:endParaRPr lang="en-US" sz="2000" b="1" dirty="0"/>
          </a:p>
        </p:txBody>
      </p:sp>
      <p:sp>
        <p:nvSpPr>
          <p:cNvPr id="9" name="Title 1">
            <a:extLst>
              <a:ext uri="{FF2B5EF4-FFF2-40B4-BE49-F238E27FC236}">
                <a16:creationId xmlns:a16="http://schemas.microsoft.com/office/drawing/2014/main" id="{9B2D2E8C-5C40-49B3-A80B-CD92DFE8069B}"/>
              </a:ext>
            </a:extLst>
          </p:cNvPr>
          <p:cNvSpPr txBox="1">
            <a:spLocks/>
          </p:cNvSpPr>
          <p:nvPr/>
        </p:nvSpPr>
        <p:spPr>
          <a:xfrm>
            <a:off x="457200" y="334962"/>
            <a:ext cx="8229600" cy="731838"/>
          </a:xfrm>
          <a:prstGeom prst="rect">
            <a:avLst/>
          </a:prstGeom>
        </p:spPr>
        <p:txBody>
          <a:bodyP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Current treatment: block NMDA receptors</a:t>
            </a:r>
          </a:p>
        </p:txBody>
      </p:sp>
      <p:sp>
        <p:nvSpPr>
          <p:cNvPr id="5" name="TextBox 4">
            <a:extLst>
              <a:ext uri="{FF2B5EF4-FFF2-40B4-BE49-F238E27FC236}">
                <a16:creationId xmlns:a16="http://schemas.microsoft.com/office/drawing/2014/main" id="{A1345F51-6BDE-4B90-A24A-8D103657A068}"/>
              </a:ext>
            </a:extLst>
          </p:cNvPr>
          <p:cNvSpPr txBox="1"/>
          <p:nvPr/>
        </p:nvSpPr>
        <p:spPr>
          <a:xfrm>
            <a:off x="228600" y="6477000"/>
            <a:ext cx="5638800" cy="369332"/>
          </a:xfrm>
          <a:prstGeom prst="rect">
            <a:avLst/>
          </a:prstGeom>
          <a:noFill/>
        </p:spPr>
        <p:txBody>
          <a:bodyPr wrap="square" rtlCol="0">
            <a:spAutoFit/>
          </a:bodyPr>
          <a:lstStyle/>
          <a:p>
            <a:r>
              <a:rPr lang="en-US" b="1" dirty="0">
                <a:solidFill>
                  <a:srgbClr val="0070C0"/>
                </a:solidFill>
              </a:rPr>
              <a:t>Dosing is experience based, no scientific systematic data</a:t>
            </a:r>
          </a:p>
        </p:txBody>
      </p:sp>
      <p:sp>
        <p:nvSpPr>
          <p:cNvPr id="2" name="TextBox 1">
            <a:extLst>
              <a:ext uri="{FF2B5EF4-FFF2-40B4-BE49-F238E27FC236}">
                <a16:creationId xmlns:a16="http://schemas.microsoft.com/office/drawing/2014/main" id="{F1F87705-BDD0-4EF4-924F-6928A5D40324}"/>
              </a:ext>
            </a:extLst>
          </p:cNvPr>
          <p:cNvSpPr txBox="1"/>
          <p:nvPr/>
        </p:nvSpPr>
        <p:spPr>
          <a:xfrm>
            <a:off x="838200" y="1077702"/>
            <a:ext cx="7115531"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DMP dose increase in child with attenuated poor NKH on ketogenic diet: </a:t>
            </a:r>
          </a:p>
          <a:p>
            <a:r>
              <a:rPr lang="en-US" dirty="0"/>
              <a:t>“She seems overall stronger. She is putting more weight into her legs and her neck. Her seizure decreased and we actually had 3 days in a row without seizures. She doesn’t seem to have as much nystagmus either. I am excited to see what the next increase will bring.” </a:t>
            </a:r>
          </a:p>
        </p:txBody>
      </p:sp>
    </p:spTree>
    <p:extLst>
      <p:ext uri="{BB962C8B-B14F-4D97-AF65-F5344CB8AC3E}">
        <p14:creationId xmlns:p14="http://schemas.microsoft.com/office/powerpoint/2010/main" val="176514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6200"/>
            <a:ext cx="8229600" cy="884238"/>
          </a:xfrm>
        </p:spPr>
        <p:txBody>
          <a:bodyPr>
            <a:noAutofit/>
          </a:bodyPr>
          <a:lstStyle/>
          <a:p>
            <a:r>
              <a:rPr lang="en-US" sz="2800" dirty="0"/>
              <a:t>Treatment effect</a:t>
            </a:r>
          </a:p>
        </p:txBody>
      </p:sp>
      <p:sp>
        <p:nvSpPr>
          <p:cNvPr id="24579" name="Content Placeholder 2"/>
          <p:cNvSpPr>
            <a:spLocks noGrp="1"/>
          </p:cNvSpPr>
          <p:nvPr>
            <p:ph idx="1"/>
          </p:nvPr>
        </p:nvSpPr>
        <p:spPr>
          <a:xfrm>
            <a:off x="152400" y="838200"/>
            <a:ext cx="8763000" cy="4876800"/>
          </a:xfrm>
        </p:spPr>
        <p:txBody>
          <a:bodyPr>
            <a:noAutofit/>
          </a:bodyPr>
          <a:lstStyle/>
          <a:p>
            <a:r>
              <a:rPr lang="en-US" sz="2400" dirty="0"/>
              <a:t>Severe patients:</a:t>
            </a:r>
          </a:p>
          <a:p>
            <a:pPr lvl="1"/>
            <a:r>
              <a:rPr lang="en-US" sz="2000" dirty="0"/>
              <a:t>Limited efficacy: more alert, breathing, easier seizure control</a:t>
            </a:r>
          </a:p>
          <a:p>
            <a:pPr lvl="1"/>
            <a:r>
              <a:rPr lang="en-US" sz="2000" dirty="0"/>
              <a:t>Developmental level: not affected</a:t>
            </a:r>
          </a:p>
          <a:p>
            <a:r>
              <a:rPr lang="en-US" sz="2400" dirty="0"/>
              <a:t>Attenuated patients: accumulating evidence of real efficacy</a:t>
            </a:r>
          </a:p>
          <a:p>
            <a:pPr lvl="1"/>
            <a:r>
              <a:rPr lang="en-US" sz="2000" dirty="0"/>
              <a:t>Benzoate: stabilization from episodes of CNS depression</a:t>
            </a:r>
          </a:p>
          <a:p>
            <a:pPr lvl="1"/>
            <a:r>
              <a:rPr lang="en-US" sz="2000" dirty="0"/>
              <a:t>Dextromethorphan (dose high)</a:t>
            </a:r>
          </a:p>
          <a:p>
            <a:pPr lvl="2"/>
            <a:r>
              <a:rPr lang="en-US" sz="2000" dirty="0"/>
              <a:t>restore school functionality, resolve severe lethargy and severe chorea</a:t>
            </a:r>
          </a:p>
          <a:p>
            <a:pPr lvl="1"/>
            <a:r>
              <a:rPr lang="en-US" sz="2000" dirty="0"/>
              <a:t>Impact on cognitive outcome of </a:t>
            </a:r>
            <a:r>
              <a:rPr lang="en-US" sz="2000" dirty="0" err="1"/>
              <a:t>benzoate+DMP</a:t>
            </a:r>
            <a:r>
              <a:rPr lang="en-US" sz="2000" dirty="0"/>
              <a:t>/ketamine: </a:t>
            </a:r>
          </a:p>
          <a:p>
            <a:pPr lvl="2"/>
            <a:r>
              <a:rPr lang="en-US" sz="2000" dirty="0"/>
              <a:t>Effect depends on: </a:t>
            </a:r>
            <a:r>
              <a:rPr lang="en-US" sz="2000" b="1" dirty="0"/>
              <a:t>mutation severity </a:t>
            </a:r>
            <a:r>
              <a:rPr lang="en-US" sz="2000" dirty="0"/>
              <a:t>– </a:t>
            </a:r>
            <a:r>
              <a:rPr lang="en-US" sz="2000" b="1" dirty="0"/>
              <a:t>timing</a:t>
            </a:r>
            <a:r>
              <a:rPr lang="en-US" sz="2000" dirty="0"/>
              <a:t>: developmental window</a:t>
            </a:r>
          </a:p>
        </p:txBody>
      </p:sp>
      <p:grpSp>
        <p:nvGrpSpPr>
          <p:cNvPr id="4" name="Group 3">
            <a:extLst>
              <a:ext uri="{FF2B5EF4-FFF2-40B4-BE49-F238E27FC236}">
                <a16:creationId xmlns:a16="http://schemas.microsoft.com/office/drawing/2014/main" id="{AAD317C2-1FA4-448C-BF6E-4E4C77A052AF}"/>
              </a:ext>
            </a:extLst>
          </p:cNvPr>
          <p:cNvGrpSpPr/>
          <p:nvPr/>
        </p:nvGrpSpPr>
        <p:grpSpPr>
          <a:xfrm>
            <a:off x="335680" y="4419600"/>
            <a:ext cx="8503521" cy="3048000"/>
            <a:chOff x="335680" y="2133600"/>
            <a:chExt cx="8503521" cy="3048000"/>
          </a:xfrm>
        </p:grpSpPr>
        <p:pic>
          <p:nvPicPr>
            <p:cNvPr id="5" name="Picture 4">
              <a:extLst>
                <a:ext uri="{FF2B5EF4-FFF2-40B4-BE49-F238E27FC236}">
                  <a16:creationId xmlns:a16="http://schemas.microsoft.com/office/drawing/2014/main" id="{78F7C492-4306-45AB-96D6-3347BC0D2A2A}"/>
                </a:ext>
              </a:extLst>
            </p:cNvPr>
            <p:cNvPicPr>
              <a:picLocks noChangeAspect="1"/>
            </p:cNvPicPr>
            <p:nvPr/>
          </p:nvPicPr>
          <p:blipFill>
            <a:blip r:embed="rId2"/>
            <a:stretch>
              <a:fillRect/>
            </a:stretch>
          </p:blipFill>
          <p:spPr>
            <a:xfrm>
              <a:off x="335680" y="2133600"/>
              <a:ext cx="8503521" cy="3048000"/>
            </a:xfrm>
            <a:prstGeom prst="rect">
              <a:avLst/>
            </a:prstGeom>
          </p:spPr>
        </p:pic>
        <p:sp>
          <p:nvSpPr>
            <p:cNvPr id="6" name="Arrow: Right 5">
              <a:extLst>
                <a:ext uri="{FF2B5EF4-FFF2-40B4-BE49-F238E27FC236}">
                  <a16:creationId xmlns:a16="http://schemas.microsoft.com/office/drawing/2014/main" id="{0C80E1A3-1486-484C-B1AE-4337CA9BDF77}"/>
                </a:ext>
              </a:extLst>
            </p:cNvPr>
            <p:cNvSpPr/>
            <p:nvPr/>
          </p:nvSpPr>
          <p:spPr>
            <a:xfrm>
              <a:off x="2438400" y="3276600"/>
              <a:ext cx="304800" cy="76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A3A9C1DF-BCD3-4C4B-ACFF-17E2D52989E7}"/>
                </a:ext>
              </a:extLst>
            </p:cNvPr>
            <p:cNvSpPr/>
            <p:nvPr/>
          </p:nvSpPr>
          <p:spPr>
            <a:xfrm>
              <a:off x="4191000" y="3276600"/>
              <a:ext cx="304800" cy="76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0114FAB2-9573-43F0-A87E-AE1893B2F10D}"/>
                </a:ext>
              </a:extLst>
            </p:cNvPr>
            <p:cNvSpPr/>
            <p:nvPr/>
          </p:nvSpPr>
          <p:spPr>
            <a:xfrm>
              <a:off x="5943600" y="3276600"/>
              <a:ext cx="304800" cy="76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3641C1DD-D495-4325-B867-6870A61C0280}"/>
                </a:ext>
              </a:extLst>
            </p:cNvPr>
            <p:cNvSpPr/>
            <p:nvPr/>
          </p:nvSpPr>
          <p:spPr>
            <a:xfrm>
              <a:off x="7772400" y="3276600"/>
              <a:ext cx="304800" cy="76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DB1F36D9-85FA-44B7-AC8E-8EABA5FBD5A9}"/>
                </a:ext>
              </a:extLst>
            </p:cNvPr>
            <p:cNvSpPr/>
            <p:nvPr/>
          </p:nvSpPr>
          <p:spPr>
            <a:xfrm>
              <a:off x="2438400" y="4114800"/>
              <a:ext cx="304800" cy="76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1CA51FE4-2B27-4775-B05C-78D95EA88522}"/>
                </a:ext>
              </a:extLst>
            </p:cNvPr>
            <p:cNvSpPr/>
            <p:nvPr/>
          </p:nvSpPr>
          <p:spPr>
            <a:xfrm>
              <a:off x="4191000" y="4114800"/>
              <a:ext cx="304800" cy="76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EB84B5C1-8A6F-4B96-99DE-00CCC2FB6298}"/>
                </a:ext>
              </a:extLst>
            </p:cNvPr>
            <p:cNvSpPr/>
            <p:nvPr/>
          </p:nvSpPr>
          <p:spPr>
            <a:xfrm>
              <a:off x="5943600" y="4114800"/>
              <a:ext cx="304800" cy="76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5285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p:cNvCxnSpPr/>
          <p:nvPr/>
        </p:nvCxnSpPr>
        <p:spPr>
          <a:xfrm flipH="1">
            <a:off x="6019800" y="3022600"/>
            <a:ext cx="1066800" cy="1727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4" name="TextBox 3"/>
          <p:cNvSpPr txBox="1"/>
          <p:nvPr/>
        </p:nvSpPr>
        <p:spPr>
          <a:xfrm>
            <a:off x="3352801" y="279400"/>
            <a:ext cx="2710999" cy="369332"/>
          </a:xfrm>
          <a:prstGeom prst="rect">
            <a:avLst/>
          </a:prstGeom>
          <a:noFill/>
        </p:spPr>
        <p:txBody>
          <a:bodyPr wrap="none" rtlCol="0">
            <a:spAutoFit/>
          </a:bodyPr>
          <a:lstStyle/>
          <a:p>
            <a:r>
              <a:rPr lang="en-US" dirty="0"/>
              <a:t>Mutation residual activity</a:t>
            </a:r>
          </a:p>
        </p:txBody>
      </p:sp>
      <p:sp>
        <p:nvSpPr>
          <p:cNvPr id="5" name="TextBox 4"/>
          <p:cNvSpPr txBox="1"/>
          <p:nvPr/>
        </p:nvSpPr>
        <p:spPr>
          <a:xfrm>
            <a:off x="541112" y="1193801"/>
            <a:ext cx="2133918" cy="646331"/>
          </a:xfrm>
          <a:prstGeom prst="rect">
            <a:avLst/>
          </a:prstGeom>
          <a:noFill/>
        </p:spPr>
        <p:txBody>
          <a:bodyPr wrap="none" rtlCol="0">
            <a:spAutoFit/>
          </a:bodyPr>
          <a:lstStyle/>
          <a:p>
            <a:r>
              <a:rPr lang="en-US" dirty="0"/>
              <a:t>2 severe mutations</a:t>
            </a:r>
          </a:p>
          <a:p>
            <a:r>
              <a:rPr lang="en-US" dirty="0"/>
              <a:t>No activity</a:t>
            </a:r>
          </a:p>
        </p:txBody>
      </p:sp>
      <p:sp>
        <p:nvSpPr>
          <p:cNvPr id="19" name="Isosceles Triangle 18"/>
          <p:cNvSpPr/>
          <p:nvPr/>
        </p:nvSpPr>
        <p:spPr>
          <a:xfrm rot="16200000">
            <a:off x="5588000" y="1270000"/>
            <a:ext cx="1320800" cy="5029200"/>
          </a:xfrm>
          <a:prstGeom prst="triangle">
            <a:avLst>
              <a:gd name="adj" fmla="val 57767"/>
            </a:avLst>
          </a:prstGeom>
          <a:gradFill>
            <a:gsLst>
              <a:gs pos="0">
                <a:schemeClr val="accent1">
                  <a:lumMod val="40000"/>
                  <a:lumOff val="60000"/>
                </a:schemeClr>
              </a:gs>
              <a:gs pos="100000">
                <a:schemeClr val="accent1">
                  <a:lumMod val="60000"/>
                  <a:lumOff val="40000"/>
                </a:schemeClr>
              </a:gs>
            </a:gsLst>
            <a:lin ang="16200000" scaled="1"/>
          </a:gradFill>
        </p:spPr>
        <p:style>
          <a:lnRef idx="1">
            <a:schemeClr val="accent2"/>
          </a:lnRef>
          <a:fillRef idx="2">
            <a:schemeClr val="accent2"/>
          </a:fillRef>
          <a:effectRef idx="1">
            <a:schemeClr val="accent2"/>
          </a:effectRef>
          <a:fontRef idx="minor">
            <a:schemeClr val="dk1"/>
          </a:fontRef>
        </p:style>
        <p:txBody>
          <a:bodyPr rtlCol="0" anchor="ctr"/>
          <a:lstStyle/>
          <a:p>
            <a:pPr algn="ctr" fontAlgn="base">
              <a:spcBef>
                <a:spcPct val="0"/>
              </a:spcBef>
              <a:spcAft>
                <a:spcPct val="0"/>
              </a:spcAft>
            </a:pPr>
            <a:endParaRPr lang="en-US"/>
          </a:p>
        </p:txBody>
      </p:sp>
      <p:sp>
        <p:nvSpPr>
          <p:cNvPr id="6" name="TextBox 5"/>
          <p:cNvSpPr txBox="1"/>
          <p:nvPr/>
        </p:nvSpPr>
        <p:spPr>
          <a:xfrm>
            <a:off x="541111" y="2422155"/>
            <a:ext cx="1928733" cy="369332"/>
          </a:xfrm>
          <a:prstGeom prst="rect">
            <a:avLst/>
          </a:prstGeom>
          <a:noFill/>
        </p:spPr>
        <p:txBody>
          <a:bodyPr wrap="none" rtlCol="0">
            <a:spAutoFit/>
          </a:bodyPr>
          <a:lstStyle/>
          <a:p>
            <a:r>
              <a:rPr lang="en-US" dirty="0"/>
              <a:t>Severe  outcome</a:t>
            </a:r>
          </a:p>
        </p:txBody>
      </p:sp>
      <p:sp>
        <p:nvSpPr>
          <p:cNvPr id="7" name="TextBox 6"/>
          <p:cNvSpPr txBox="1"/>
          <p:nvPr/>
        </p:nvSpPr>
        <p:spPr>
          <a:xfrm>
            <a:off x="541111" y="3281178"/>
            <a:ext cx="3300904" cy="646331"/>
          </a:xfrm>
          <a:prstGeom prst="rect">
            <a:avLst/>
          </a:prstGeom>
          <a:noFill/>
        </p:spPr>
        <p:txBody>
          <a:bodyPr wrap="none" rtlCol="0">
            <a:spAutoFit/>
          </a:bodyPr>
          <a:lstStyle/>
          <a:p>
            <a:r>
              <a:rPr lang="en-US" dirty="0"/>
              <a:t>No impact of current treatment</a:t>
            </a:r>
          </a:p>
          <a:p>
            <a:r>
              <a:rPr lang="en-US" dirty="0"/>
              <a:t>on ultimate outcome</a:t>
            </a:r>
          </a:p>
        </p:txBody>
      </p:sp>
      <p:sp>
        <p:nvSpPr>
          <p:cNvPr id="8" name="TextBox 2"/>
          <p:cNvSpPr txBox="1">
            <a:spLocks noChangeArrowheads="1"/>
          </p:cNvSpPr>
          <p:nvPr/>
        </p:nvSpPr>
        <p:spPr bwMode="auto">
          <a:xfrm>
            <a:off x="1524000" y="4636293"/>
            <a:ext cx="2209800" cy="923330"/>
          </a:xfrm>
          <a:prstGeom prst="rect">
            <a:avLst/>
          </a:prstGeom>
          <a:noFill/>
          <a:ln w="9525">
            <a:noFill/>
            <a:miter lim="800000"/>
            <a:headEnd/>
            <a:tailEnd/>
          </a:ln>
        </p:spPr>
        <p:txBody>
          <a:bodyPr wrap="square">
            <a:spAutoFit/>
          </a:bodyPr>
          <a:lstStyle/>
          <a:p>
            <a:r>
              <a:rPr lang="en-US" dirty="0">
                <a:solidFill>
                  <a:srgbClr val="FF0000"/>
                </a:solidFill>
              </a:rPr>
              <a:t>We must find a real treatment </a:t>
            </a:r>
          </a:p>
          <a:p>
            <a:r>
              <a:rPr lang="en-US" dirty="0">
                <a:solidFill>
                  <a:srgbClr val="FF0000"/>
                </a:solidFill>
              </a:rPr>
              <a:t>for severe NKH</a:t>
            </a:r>
          </a:p>
        </p:txBody>
      </p:sp>
      <p:pic>
        <p:nvPicPr>
          <p:cNvPr id="9" name="Picture 2" descr="vogel"/>
          <p:cNvPicPr>
            <a:picLocks noChangeAspect="1" noChangeArrowheads="1"/>
          </p:cNvPicPr>
          <p:nvPr/>
        </p:nvPicPr>
        <p:blipFill>
          <a:blip r:embed="rId2" cstate="print"/>
          <a:srcRect/>
          <a:stretch>
            <a:fillRect/>
          </a:stretch>
        </p:blipFill>
        <p:spPr bwMode="auto">
          <a:xfrm>
            <a:off x="73272" y="4241800"/>
            <a:ext cx="1450728" cy="2581240"/>
          </a:xfrm>
          <a:prstGeom prst="rect">
            <a:avLst/>
          </a:prstGeom>
          <a:noFill/>
          <a:ln w="9525">
            <a:noFill/>
            <a:miter lim="800000"/>
            <a:headEnd/>
            <a:tailEnd/>
          </a:ln>
        </p:spPr>
      </p:pic>
      <p:sp>
        <p:nvSpPr>
          <p:cNvPr id="12" name="TextBox 11"/>
          <p:cNvSpPr txBox="1"/>
          <p:nvPr/>
        </p:nvSpPr>
        <p:spPr>
          <a:xfrm>
            <a:off x="5980534" y="2422155"/>
            <a:ext cx="2313454" cy="369332"/>
          </a:xfrm>
          <a:prstGeom prst="rect">
            <a:avLst/>
          </a:prstGeom>
          <a:noFill/>
        </p:spPr>
        <p:txBody>
          <a:bodyPr wrap="none" rtlCol="0">
            <a:spAutoFit/>
          </a:bodyPr>
          <a:lstStyle/>
          <a:p>
            <a:r>
              <a:rPr lang="en-US" dirty="0"/>
              <a:t>Attenuated  outcome</a:t>
            </a:r>
          </a:p>
        </p:txBody>
      </p:sp>
      <p:sp>
        <p:nvSpPr>
          <p:cNvPr id="13" name="TextBox 12"/>
          <p:cNvSpPr txBox="1"/>
          <p:nvPr/>
        </p:nvSpPr>
        <p:spPr>
          <a:xfrm>
            <a:off x="5351145" y="3593068"/>
            <a:ext cx="2954655" cy="369332"/>
          </a:xfrm>
          <a:prstGeom prst="rect">
            <a:avLst/>
          </a:prstGeom>
          <a:noFill/>
        </p:spPr>
        <p:txBody>
          <a:bodyPr wrap="none" rtlCol="0">
            <a:spAutoFit/>
          </a:bodyPr>
          <a:lstStyle/>
          <a:p>
            <a:r>
              <a:rPr lang="en-US" dirty="0">
                <a:solidFill>
                  <a:srgbClr val="C00000"/>
                </a:solidFill>
              </a:rPr>
              <a:t>Impact of current treatment</a:t>
            </a:r>
          </a:p>
        </p:txBody>
      </p:sp>
      <p:sp>
        <p:nvSpPr>
          <p:cNvPr id="14" name="TextBox 2"/>
          <p:cNvSpPr txBox="1">
            <a:spLocks noChangeArrowheads="1"/>
          </p:cNvSpPr>
          <p:nvPr/>
        </p:nvSpPr>
        <p:spPr bwMode="auto">
          <a:xfrm>
            <a:off x="4724400" y="4851400"/>
            <a:ext cx="3604448" cy="1477328"/>
          </a:xfrm>
          <a:prstGeom prst="rect">
            <a:avLst/>
          </a:prstGeom>
          <a:noFill/>
          <a:ln w="9525">
            <a:noFill/>
            <a:miter lim="800000"/>
            <a:headEnd/>
            <a:tailEnd/>
          </a:ln>
        </p:spPr>
        <p:txBody>
          <a:bodyPr wrap="none">
            <a:spAutoFit/>
          </a:bodyPr>
          <a:lstStyle/>
          <a:p>
            <a:r>
              <a:rPr lang="en-US" dirty="0">
                <a:solidFill>
                  <a:srgbClr val="FF0000"/>
                </a:solidFill>
              </a:rPr>
              <a:t>Developmental window: Age at start</a:t>
            </a:r>
          </a:p>
          <a:p>
            <a:r>
              <a:rPr lang="en-US" dirty="0">
                <a:solidFill>
                  <a:srgbClr val="FF0000"/>
                </a:solidFill>
              </a:rPr>
              <a:t>Extent of treatment: strictness</a:t>
            </a:r>
          </a:p>
          <a:p>
            <a:endParaRPr lang="en-US" b="1" dirty="0">
              <a:solidFill>
                <a:srgbClr val="FF0000"/>
              </a:solidFill>
            </a:endParaRPr>
          </a:p>
          <a:p>
            <a:r>
              <a:rPr lang="en-US" b="1" dirty="0">
                <a:solidFill>
                  <a:srgbClr val="FF0000"/>
                </a:solidFill>
              </a:rPr>
              <a:t>early identification of candidates!</a:t>
            </a:r>
          </a:p>
          <a:p>
            <a:endParaRPr lang="en-US" dirty="0">
              <a:solidFill>
                <a:srgbClr val="FF0000"/>
              </a:solidFill>
            </a:endParaRPr>
          </a:p>
        </p:txBody>
      </p:sp>
      <p:sp>
        <p:nvSpPr>
          <p:cNvPr id="15" name="TextBox 14"/>
          <p:cNvSpPr txBox="1"/>
          <p:nvPr/>
        </p:nvSpPr>
        <p:spPr>
          <a:xfrm>
            <a:off x="6046301" y="1306535"/>
            <a:ext cx="2196307" cy="646331"/>
          </a:xfrm>
          <a:prstGeom prst="rect">
            <a:avLst/>
          </a:prstGeom>
          <a:noFill/>
        </p:spPr>
        <p:txBody>
          <a:bodyPr wrap="none" rtlCol="0">
            <a:spAutoFit/>
          </a:bodyPr>
          <a:lstStyle/>
          <a:p>
            <a:r>
              <a:rPr lang="en-US" dirty="0"/>
              <a:t>1 or 2 mild mutations</a:t>
            </a:r>
          </a:p>
          <a:p>
            <a:r>
              <a:rPr lang="en-US" dirty="0"/>
              <a:t>Substantial activity</a:t>
            </a:r>
          </a:p>
        </p:txBody>
      </p:sp>
      <p:cxnSp>
        <p:nvCxnSpPr>
          <p:cNvPr id="21" name="Straight Arrow Connector 20"/>
          <p:cNvCxnSpPr/>
          <p:nvPr/>
        </p:nvCxnSpPr>
        <p:spPr>
          <a:xfrm flipH="1">
            <a:off x="2362200" y="787400"/>
            <a:ext cx="1447800" cy="406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a:off x="5181600" y="787400"/>
            <a:ext cx="1447800" cy="406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p:nvPr/>
        </p:nvCxnSpPr>
        <p:spPr>
          <a:xfrm>
            <a:off x="7239000" y="2108200"/>
            <a:ext cx="0" cy="304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1295400" y="2108200"/>
            <a:ext cx="0" cy="304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a:xfrm>
            <a:off x="1295400" y="2921000"/>
            <a:ext cx="0" cy="304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a:xfrm>
            <a:off x="1600200" y="4241800"/>
            <a:ext cx="0" cy="304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90305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It’s a new dawn for NKH</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91497" y="1295400"/>
            <a:ext cx="6761006" cy="4525963"/>
          </a:xfrm>
        </p:spPr>
      </p:pic>
      <p:sp>
        <p:nvSpPr>
          <p:cNvPr id="4" name="Title 2"/>
          <p:cNvSpPr txBox="1">
            <a:spLocks/>
          </p:cNvSpPr>
          <p:nvPr/>
        </p:nvSpPr>
        <p:spPr>
          <a:xfrm>
            <a:off x="457200" y="5791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It’s </a:t>
            </a:r>
            <a:r>
              <a:rPr lang="en-US" b="1" dirty="0">
                <a:solidFill>
                  <a:srgbClr val="FF0000"/>
                </a:solidFill>
              </a:rPr>
              <a:t>THERAPY</a:t>
            </a:r>
            <a:r>
              <a:rPr lang="en-US" dirty="0"/>
              <a:t>, stupid</a:t>
            </a:r>
          </a:p>
        </p:txBody>
      </p:sp>
    </p:spTree>
    <p:extLst>
      <p:ext uri="{BB962C8B-B14F-4D97-AF65-F5344CB8AC3E}">
        <p14:creationId xmlns:p14="http://schemas.microsoft.com/office/powerpoint/2010/main" val="2452015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7FC89-A84A-44B0-9D96-CABFC4CD3EAF}"/>
              </a:ext>
            </a:extLst>
          </p:cNvPr>
          <p:cNvSpPr>
            <a:spLocks noGrp="1"/>
          </p:cNvSpPr>
          <p:nvPr>
            <p:ph type="title"/>
          </p:nvPr>
        </p:nvSpPr>
        <p:spPr/>
        <p:txBody>
          <a:bodyPr/>
          <a:lstStyle/>
          <a:p>
            <a:r>
              <a:rPr lang="en-US" dirty="0"/>
              <a:t>Therapeutic strategies</a:t>
            </a:r>
          </a:p>
        </p:txBody>
      </p:sp>
      <p:pic>
        <p:nvPicPr>
          <p:cNvPr id="5" name="Content Placeholder 4">
            <a:extLst>
              <a:ext uri="{FF2B5EF4-FFF2-40B4-BE49-F238E27FC236}">
                <a16:creationId xmlns:a16="http://schemas.microsoft.com/office/drawing/2014/main" id="{0355195A-2B0D-4267-B05B-5C638917FF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825625"/>
            <a:ext cx="6137611" cy="4351338"/>
          </a:xfrm>
        </p:spPr>
      </p:pic>
      <p:sp>
        <p:nvSpPr>
          <p:cNvPr id="3" name="TextBox 2">
            <a:extLst>
              <a:ext uri="{FF2B5EF4-FFF2-40B4-BE49-F238E27FC236}">
                <a16:creationId xmlns:a16="http://schemas.microsoft.com/office/drawing/2014/main" id="{EC989095-F4EC-4737-B8E6-CF2385C9AC36}"/>
              </a:ext>
            </a:extLst>
          </p:cNvPr>
          <p:cNvSpPr txBox="1"/>
          <p:nvPr/>
        </p:nvSpPr>
        <p:spPr>
          <a:xfrm>
            <a:off x="2514600" y="1363960"/>
            <a:ext cx="2305952" cy="92333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marL="285750" indent="-285750">
              <a:buFont typeface="Arial" panose="020B0604020202020204" pitchFamily="34" charset="0"/>
              <a:buChar char="•"/>
            </a:pPr>
            <a:r>
              <a:rPr lang="en-US" b="1" dirty="0">
                <a:solidFill>
                  <a:srgbClr val="00B050"/>
                </a:solidFill>
              </a:rPr>
              <a:t>Chaperone therapy</a:t>
            </a:r>
          </a:p>
          <a:p>
            <a:pPr marL="285750" indent="-285750">
              <a:buFont typeface="Arial" panose="020B0604020202020204" pitchFamily="34" charset="0"/>
              <a:buChar char="•"/>
            </a:pPr>
            <a:r>
              <a:rPr lang="en-US" b="1" dirty="0">
                <a:solidFill>
                  <a:srgbClr val="00B050"/>
                </a:solidFill>
              </a:rPr>
              <a:t>Gene therapy</a:t>
            </a:r>
          </a:p>
          <a:p>
            <a:pPr marL="285750" indent="-285750">
              <a:buFont typeface="Arial" panose="020B0604020202020204" pitchFamily="34" charset="0"/>
              <a:buChar char="•"/>
            </a:pPr>
            <a:r>
              <a:rPr lang="en-US" b="1" dirty="0">
                <a:solidFill>
                  <a:srgbClr val="00B050"/>
                </a:solidFill>
              </a:rPr>
              <a:t>mRNA therapy</a:t>
            </a:r>
          </a:p>
        </p:txBody>
      </p:sp>
      <p:sp>
        <p:nvSpPr>
          <p:cNvPr id="4" name="TextBox 3">
            <a:extLst>
              <a:ext uri="{FF2B5EF4-FFF2-40B4-BE49-F238E27FC236}">
                <a16:creationId xmlns:a16="http://schemas.microsoft.com/office/drawing/2014/main" id="{A9CE8AF8-F4B5-4024-8AE8-29068D0E0923}"/>
              </a:ext>
            </a:extLst>
          </p:cNvPr>
          <p:cNvSpPr txBox="1"/>
          <p:nvPr/>
        </p:nvSpPr>
        <p:spPr>
          <a:xfrm>
            <a:off x="5505329" y="1447800"/>
            <a:ext cx="3205493" cy="1477328"/>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b="1" dirty="0">
                <a:solidFill>
                  <a:srgbClr val="C00000"/>
                </a:solidFill>
              </a:rPr>
              <a:t>Biochemical pathogenesis </a:t>
            </a:r>
          </a:p>
          <a:p>
            <a:pPr marL="285750" indent="-285750">
              <a:buFont typeface="Arial" panose="020B0604020202020204" pitchFamily="34" charset="0"/>
              <a:buChar char="•"/>
            </a:pPr>
            <a:r>
              <a:rPr lang="en-US" b="1" dirty="0">
                <a:solidFill>
                  <a:srgbClr val="C00000"/>
                </a:solidFill>
              </a:rPr>
              <a:t>Glycine toxicity</a:t>
            </a:r>
          </a:p>
          <a:p>
            <a:pPr marL="285750" indent="-285750">
              <a:buFont typeface="Arial" panose="020B0604020202020204" pitchFamily="34" charset="0"/>
              <a:buChar char="•"/>
            </a:pPr>
            <a:r>
              <a:rPr lang="en-US" b="1" dirty="0">
                <a:solidFill>
                  <a:srgbClr val="C00000"/>
                </a:solidFill>
              </a:rPr>
              <a:t>Deficient folate methylation </a:t>
            </a:r>
          </a:p>
          <a:p>
            <a:endParaRPr lang="en-US" b="1" dirty="0">
              <a:solidFill>
                <a:srgbClr val="C00000"/>
              </a:solidFill>
            </a:endParaRPr>
          </a:p>
          <a:p>
            <a:r>
              <a:rPr lang="en-US" b="1" dirty="0">
                <a:solidFill>
                  <a:srgbClr val="C00000"/>
                </a:solidFill>
              </a:rPr>
              <a:t>therapy effective in brain </a:t>
            </a:r>
            <a:r>
              <a:rPr lang="en-US" b="1" dirty="0" err="1">
                <a:solidFill>
                  <a:srgbClr val="C00000"/>
                </a:solidFill>
              </a:rPr>
              <a:t>mito</a:t>
            </a:r>
            <a:endParaRPr lang="en-US" b="1" dirty="0">
              <a:solidFill>
                <a:srgbClr val="C00000"/>
              </a:solidFill>
            </a:endParaRPr>
          </a:p>
        </p:txBody>
      </p:sp>
      <p:sp>
        <p:nvSpPr>
          <p:cNvPr id="6" name="TextBox 5">
            <a:extLst>
              <a:ext uri="{FF2B5EF4-FFF2-40B4-BE49-F238E27FC236}">
                <a16:creationId xmlns:a16="http://schemas.microsoft.com/office/drawing/2014/main" id="{F690439C-4128-4FF3-B738-84458454765D}"/>
              </a:ext>
            </a:extLst>
          </p:cNvPr>
          <p:cNvSpPr txBox="1"/>
          <p:nvPr/>
        </p:nvSpPr>
        <p:spPr>
          <a:xfrm>
            <a:off x="5562600" y="3048000"/>
            <a:ext cx="3505199"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solidFill>
                  <a:srgbClr val="0070C0"/>
                </a:solidFill>
              </a:rPr>
              <a:t>Neurophysiology pathogenesis </a:t>
            </a:r>
          </a:p>
          <a:p>
            <a:pPr marL="285750" indent="-285750">
              <a:buFont typeface="Arial" panose="020B0604020202020204" pitchFamily="34" charset="0"/>
              <a:buChar char="•"/>
            </a:pPr>
            <a:r>
              <a:rPr lang="en-US" b="1" dirty="0">
                <a:solidFill>
                  <a:srgbClr val="0070C0"/>
                </a:solidFill>
              </a:rPr>
              <a:t>NMDA receptor overactivation (NR1/NR2)</a:t>
            </a:r>
          </a:p>
          <a:p>
            <a:pPr marL="285750" indent="-285750">
              <a:buFont typeface="Arial" panose="020B0604020202020204" pitchFamily="34" charset="0"/>
              <a:buChar char="•"/>
            </a:pPr>
            <a:r>
              <a:rPr lang="en-US" b="1" dirty="0">
                <a:solidFill>
                  <a:srgbClr val="0070C0"/>
                </a:solidFill>
              </a:rPr>
              <a:t>NR1/NR3 receptor overactivation glycine / D-serine</a:t>
            </a:r>
          </a:p>
        </p:txBody>
      </p:sp>
    </p:spTree>
    <p:extLst>
      <p:ext uri="{BB962C8B-B14F-4D97-AF65-F5344CB8AC3E}">
        <p14:creationId xmlns:p14="http://schemas.microsoft.com/office/powerpoint/2010/main" val="146578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E7A2A-4212-4261-B066-14C880473315}"/>
              </a:ext>
            </a:extLst>
          </p:cNvPr>
          <p:cNvSpPr>
            <a:spLocks noGrp="1"/>
          </p:cNvSpPr>
          <p:nvPr>
            <p:ph type="ctrTitle"/>
          </p:nvPr>
        </p:nvSpPr>
        <p:spPr/>
        <p:txBody>
          <a:bodyPr/>
          <a:lstStyle/>
          <a:p>
            <a:r>
              <a:rPr lang="en-US" dirty="0"/>
              <a:t>Serine</a:t>
            </a:r>
          </a:p>
        </p:txBody>
      </p:sp>
      <p:sp>
        <p:nvSpPr>
          <p:cNvPr id="3" name="Subtitle 2">
            <a:extLst>
              <a:ext uri="{FF2B5EF4-FFF2-40B4-BE49-F238E27FC236}">
                <a16:creationId xmlns:a16="http://schemas.microsoft.com/office/drawing/2014/main" id="{AAF8A047-206F-4BF5-A00F-D1CB3FABA4D4}"/>
              </a:ext>
            </a:extLst>
          </p:cNvPr>
          <p:cNvSpPr>
            <a:spLocks noGrp="1"/>
          </p:cNvSpPr>
          <p:nvPr>
            <p:ph type="subTitle" idx="1"/>
          </p:nvPr>
        </p:nvSpPr>
        <p:spPr/>
        <p:txBody>
          <a:bodyPr/>
          <a:lstStyle/>
          <a:p>
            <a:r>
              <a:rPr lang="en-US" dirty="0"/>
              <a:t>Serine synthesis disorders</a:t>
            </a:r>
          </a:p>
        </p:txBody>
      </p:sp>
    </p:spTree>
    <p:extLst>
      <p:ext uri="{BB962C8B-B14F-4D97-AF65-F5344CB8AC3E}">
        <p14:creationId xmlns:p14="http://schemas.microsoft.com/office/powerpoint/2010/main" val="2930976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z="2800"/>
              <a:t>L-Serine synthesis</a:t>
            </a:r>
          </a:p>
        </p:txBody>
      </p:sp>
      <p:pic>
        <p:nvPicPr>
          <p:cNvPr id="26627" name="Picture 6" descr="serine synth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850900"/>
            <a:ext cx="8051800"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7"/>
          <p:cNvSpPr txBox="1">
            <a:spLocks noChangeArrowheads="1"/>
          </p:cNvSpPr>
          <p:nvPr/>
        </p:nvSpPr>
        <p:spPr bwMode="auto">
          <a:xfrm>
            <a:off x="0" y="2257425"/>
            <a:ext cx="2228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i="1">
                <a:solidFill>
                  <a:srgbClr val="FF0000"/>
                </a:solidFill>
                <a:latin typeface="Times New Roman" panose="02020603050405020304" pitchFamily="18" charset="0"/>
              </a:rPr>
              <a:t>3-Phosphopglycerate dehydrogenase</a:t>
            </a:r>
          </a:p>
        </p:txBody>
      </p:sp>
      <p:sp>
        <p:nvSpPr>
          <p:cNvPr id="26629" name="Text Box 8"/>
          <p:cNvSpPr txBox="1">
            <a:spLocks noChangeArrowheads="1"/>
          </p:cNvSpPr>
          <p:nvPr/>
        </p:nvSpPr>
        <p:spPr bwMode="auto">
          <a:xfrm>
            <a:off x="795338" y="3067050"/>
            <a:ext cx="2228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i="1">
                <a:solidFill>
                  <a:srgbClr val="FF0000"/>
                </a:solidFill>
                <a:latin typeface="Times New Roman" panose="02020603050405020304" pitchFamily="18" charset="0"/>
              </a:rPr>
              <a:t>Phosphoserine amino-transferase</a:t>
            </a:r>
          </a:p>
        </p:txBody>
      </p:sp>
      <p:sp>
        <p:nvSpPr>
          <p:cNvPr id="26630" name="Text Box 9"/>
          <p:cNvSpPr txBox="1">
            <a:spLocks noChangeArrowheads="1"/>
          </p:cNvSpPr>
          <p:nvPr/>
        </p:nvSpPr>
        <p:spPr bwMode="auto">
          <a:xfrm>
            <a:off x="947738" y="3833813"/>
            <a:ext cx="2228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i="1">
                <a:solidFill>
                  <a:srgbClr val="FF0000"/>
                </a:solidFill>
                <a:latin typeface="Times New Roman" panose="02020603050405020304" pitchFamily="18" charset="0"/>
              </a:rPr>
              <a:t>Phosphoserine phosphatase</a:t>
            </a:r>
          </a:p>
        </p:txBody>
      </p:sp>
    </p:spTree>
    <p:extLst>
      <p:ext uri="{BB962C8B-B14F-4D97-AF65-F5344CB8AC3E}">
        <p14:creationId xmlns:p14="http://schemas.microsoft.com/office/powerpoint/2010/main" val="2343289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2800"/>
              <a:t>D-L-Serine Functions</a:t>
            </a:r>
          </a:p>
        </p:txBody>
      </p:sp>
      <p:sp>
        <p:nvSpPr>
          <p:cNvPr id="27651" name="Rectangle 3"/>
          <p:cNvSpPr>
            <a:spLocks noGrp="1" noChangeArrowheads="1"/>
          </p:cNvSpPr>
          <p:nvPr>
            <p:ph idx="1"/>
          </p:nvPr>
        </p:nvSpPr>
        <p:spPr>
          <a:xfrm>
            <a:off x="728663" y="1195388"/>
            <a:ext cx="8072437" cy="5214937"/>
          </a:xfrm>
        </p:spPr>
        <p:txBody>
          <a:bodyPr/>
          <a:lstStyle/>
          <a:p>
            <a:pPr eaLnBrk="1" hangingPunct="1"/>
            <a:r>
              <a:rPr lang="en-US" altLang="en-US" dirty="0"/>
              <a:t>Essential role in the developing brain (3-PGDH is highly expressed in fetal brain), and function of the CNS</a:t>
            </a:r>
          </a:p>
          <a:p>
            <a:pPr lvl="1" eaLnBrk="1" hangingPunct="1"/>
            <a:r>
              <a:rPr lang="en-US" altLang="en-US" dirty="0"/>
              <a:t>improves survival of neurons </a:t>
            </a:r>
          </a:p>
          <a:p>
            <a:pPr lvl="1" eaLnBrk="1" hangingPunct="1"/>
            <a:r>
              <a:rPr lang="en-US" altLang="en-US" dirty="0"/>
              <a:t>precursor for phospho-/sphingolipid synthesis (</a:t>
            </a:r>
            <a:r>
              <a:rPr lang="en-US" altLang="en-US" dirty="0" err="1"/>
              <a:t>deoxysphingolipids</a:t>
            </a:r>
            <a:r>
              <a:rPr lang="en-US" altLang="en-US" dirty="0"/>
              <a:t>       )</a:t>
            </a:r>
          </a:p>
          <a:p>
            <a:pPr lvl="1" eaLnBrk="1" hangingPunct="1"/>
            <a:r>
              <a:rPr lang="en-US" altLang="en-US" dirty="0"/>
              <a:t>D-serine neurotransmitter role</a:t>
            </a:r>
          </a:p>
          <a:p>
            <a:pPr eaLnBrk="1" hangingPunct="1"/>
            <a:r>
              <a:rPr lang="en-US" altLang="en-US" dirty="0"/>
              <a:t>If L-serine synthesis is impaired: 3-PGDH knockout mouse model, brain development is disrupted-lethal severe neurodevelopmental problems.</a:t>
            </a:r>
          </a:p>
          <a:p>
            <a:pPr eaLnBrk="1" hangingPunct="1"/>
            <a:r>
              <a:rPr lang="en-US" altLang="en-US" dirty="0"/>
              <a:t>Primarily synthesized in astrocytes (not neurons) in the brain</a:t>
            </a:r>
          </a:p>
          <a:p>
            <a:pPr lvl="1" eaLnBrk="1" hangingPunct="1"/>
            <a:r>
              <a:rPr lang="en-US" altLang="en-US" dirty="0"/>
              <a:t>essential amino acid for neurons</a:t>
            </a:r>
          </a:p>
          <a:p>
            <a:pPr lvl="1" eaLnBrk="1" hangingPunct="1"/>
            <a:r>
              <a:rPr lang="en-US" altLang="en-US" dirty="0"/>
              <a:t>limited transfer blood-brain barrier for serine and glycine.</a:t>
            </a:r>
          </a:p>
          <a:p>
            <a:pPr eaLnBrk="1" hangingPunct="1"/>
            <a:endParaRPr lang="en-US" altLang="en-US" dirty="0"/>
          </a:p>
        </p:txBody>
      </p:sp>
      <p:sp>
        <p:nvSpPr>
          <p:cNvPr id="2" name="Arrow: Down 1">
            <a:extLst>
              <a:ext uri="{FF2B5EF4-FFF2-40B4-BE49-F238E27FC236}">
                <a16:creationId xmlns:a16="http://schemas.microsoft.com/office/drawing/2014/main" id="{26E949B5-AFC4-4F78-8602-E7190AF90D87}"/>
              </a:ext>
            </a:extLst>
          </p:cNvPr>
          <p:cNvSpPr>
            <a:spLocks noChangeAspect="1"/>
          </p:cNvSpPr>
          <p:nvPr/>
        </p:nvSpPr>
        <p:spPr>
          <a:xfrm flipV="1">
            <a:off x="7614223" y="2188489"/>
            <a:ext cx="182876" cy="18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577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57225" y="228600"/>
            <a:ext cx="7800975" cy="814388"/>
          </a:xfrm>
        </p:spPr>
        <p:txBody>
          <a:bodyPr rtlCol="0">
            <a:normAutofit/>
          </a:bodyPr>
          <a:lstStyle/>
          <a:p>
            <a:pPr eaLnBrk="1" fontAlgn="auto" hangingPunct="1">
              <a:spcAft>
                <a:spcPts val="0"/>
              </a:spcAft>
              <a:defRPr/>
            </a:pPr>
            <a:r>
              <a:rPr lang="en-US" altLang="en-US" sz="2800" dirty="0"/>
              <a:t>Disorders of L-serine synthesis: 3-PGDH deficiency</a:t>
            </a:r>
          </a:p>
        </p:txBody>
      </p:sp>
      <p:sp>
        <p:nvSpPr>
          <p:cNvPr id="28675" name="Rectangle 3"/>
          <p:cNvSpPr>
            <a:spLocks noGrp="1" noChangeArrowheads="1"/>
          </p:cNvSpPr>
          <p:nvPr>
            <p:ph idx="1"/>
          </p:nvPr>
        </p:nvSpPr>
        <p:spPr>
          <a:xfrm>
            <a:off x="104004" y="862290"/>
            <a:ext cx="8983655" cy="5057775"/>
          </a:xfrm>
        </p:spPr>
        <p:txBody>
          <a:bodyPr/>
          <a:lstStyle/>
          <a:p>
            <a:pPr eaLnBrk="1" hangingPunct="1"/>
            <a:r>
              <a:rPr lang="en-US" altLang="en-US" dirty="0"/>
              <a:t>Ultra-severe: Neu-</a:t>
            </a:r>
            <a:r>
              <a:rPr lang="en-US" altLang="en-US" dirty="0" err="1"/>
              <a:t>Laxova</a:t>
            </a:r>
            <a:r>
              <a:rPr lang="en-US" altLang="en-US" dirty="0"/>
              <a:t> syndrome</a:t>
            </a:r>
          </a:p>
          <a:p>
            <a:pPr eaLnBrk="1" hangingPunct="1"/>
            <a:r>
              <a:rPr lang="en-US" altLang="en-US" dirty="0"/>
              <a:t>Severe neonatal/infantile form presents with,</a:t>
            </a:r>
          </a:p>
          <a:p>
            <a:pPr lvl="1" eaLnBrk="1" hangingPunct="1"/>
            <a:r>
              <a:rPr lang="en-US" altLang="en-US" dirty="0"/>
              <a:t>Congenital microcephaly, intractable seizures, and profound psychomotor retardation.</a:t>
            </a:r>
          </a:p>
          <a:p>
            <a:pPr lvl="1" eaLnBrk="1" hangingPunct="1"/>
            <a:r>
              <a:rPr lang="en-US" altLang="en-US" dirty="0"/>
              <a:t>Abnormal EEG patterns (</a:t>
            </a:r>
            <a:r>
              <a:rPr lang="en-US" altLang="en-US" dirty="0" err="1"/>
              <a:t>hypsarrhythmia</a:t>
            </a:r>
            <a:r>
              <a:rPr lang="en-US" altLang="en-US" dirty="0"/>
              <a:t>, multifocal)</a:t>
            </a:r>
          </a:p>
          <a:p>
            <a:pPr lvl="1" eaLnBrk="1" hangingPunct="1"/>
            <a:r>
              <a:rPr lang="en-US" altLang="en-US" dirty="0"/>
              <a:t>MRI abnormal (</a:t>
            </a:r>
            <a:r>
              <a:rPr lang="en-US" altLang="en-US" dirty="0" err="1"/>
              <a:t>hypomyelination</a:t>
            </a:r>
            <a:r>
              <a:rPr lang="en-US" altLang="en-US" dirty="0"/>
              <a:t>, lack of white matter)</a:t>
            </a:r>
          </a:p>
          <a:p>
            <a:pPr eaLnBrk="1" hangingPunct="1"/>
            <a:r>
              <a:rPr lang="en-US" altLang="en-US" dirty="0"/>
              <a:t>Milder juvenile phenotype has been reported,</a:t>
            </a:r>
          </a:p>
          <a:p>
            <a:pPr lvl="1" eaLnBrk="1" hangingPunct="1">
              <a:buFontTx/>
              <a:buNone/>
            </a:pPr>
            <a:r>
              <a:rPr lang="en-US" altLang="en-US" dirty="0"/>
              <a:t>	Absence seizures, moderate developmental delays, without microcephaly.</a:t>
            </a:r>
          </a:p>
          <a:p>
            <a:pPr eaLnBrk="1" hangingPunct="1"/>
            <a:endParaRPr lang="en-US" altLang="en-US" dirty="0"/>
          </a:p>
          <a:p>
            <a:pPr eaLnBrk="1" hangingPunct="1"/>
            <a:r>
              <a:rPr lang="en-US" altLang="en-US" dirty="0"/>
              <a:t>Diagnosis:</a:t>
            </a:r>
          </a:p>
          <a:p>
            <a:pPr lvl="1" eaLnBrk="1" hangingPunct="1"/>
            <a:r>
              <a:rPr lang="en-US" altLang="en-US" dirty="0"/>
              <a:t>Plasma: marginally low serine (fasting sample)</a:t>
            </a:r>
          </a:p>
          <a:p>
            <a:pPr lvl="1" eaLnBrk="1" hangingPunct="1"/>
            <a:r>
              <a:rPr lang="en-US" altLang="en-US" dirty="0"/>
              <a:t>CSF: very low serine (typically 6-8 </a:t>
            </a:r>
            <a:r>
              <a:rPr lang="el-GR" altLang="en-US" dirty="0"/>
              <a:t>μ</a:t>
            </a:r>
            <a:r>
              <a:rPr lang="en-US" altLang="en-US" dirty="0"/>
              <a:t>M normal 35-80</a:t>
            </a:r>
            <a:r>
              <a:rPr lang="el-GR" altLang="en-US" dirty="0"/>
              <a:t> μ</a:t>
            </a:r>
            <a:r>
              <a:rPr lang="en-US" altLang="en-US" dirty="0"/>
              <a:t>M), low glycine </a:t>
            </a:r>
          </a:p>
          <a:p>
            <a:pPr lvl="1" eaLnBrk="1" hangingPunct="1"/>
            <a:r>
              <a:rPr lang="en-US" altLang="en-US" dirty="0"/>
              <a:t>Poor phenotype correlation with genotype or biochemistry</a:t>
            </a:r>
          </a:p>
          <a:p>
            <a:pPr lvl="1" eaLnBrk="1" hangingPunct="1"/>
            <a:r>
              <a:rPr lang="en-US" altLang="en-US" dirty="0"/>
              <a:t>Genotyping or Enzyme assay (phosphoglycerate dehydrogenase in fibroblasts)</a:t>
            </a:r>
          </a:p>
          <a:p>
            <a:pPr eaLnBrk="1" hangingPunct="1"/>
            <a:r>
              <a:rPr lang="en-US" altLang="en-US" dirty="0"/>
              <a:t>Treatment with high dose L-serine, 200 – 600 mg/kg/day, </a:t>
            </a:r>
          </a:p>
          <a:p>
            <a:pPr lvl="1" eaLnBrk="1" hangingPunct="1"/>
            <a:r>
              <a:rPr lang="en-US" altLang="en-US" dirty="0"/>
              <a:t>some glycine 200 mg/kg/day</a:t>
            </a:r>
          </a:p>
          <a:p>
            <a:pPr lvl="1" eaLnBrk="1" hangingPunct="1"/>
            <a:r>
              <a:rPr lang="en-US" altLang="en-US" dirty="0"/>
              <a:t>Improved seizures, improved myelination. </a:t>
            </a:r>
          </a:p>
          <a:p>
            <a:pPr lvl="1" eaLnBrk="1" hangingPunct="1"/>
            <a:r>
              <a:rPr lang="en-US" altLang="en-US" dirty="0"/>
              <a:t>For normal development needs prenatal treatment </a:t>
            </a:r>
          </a:p>
        </p:txBody>
      </p:sp>
    </p:spTree>
    <p:extLst>
      <p:ext uri="{BB962C8B-B14F-4D97-AF65-F5344CB8AC3E}">
        <p14:creationId xmlns:p14="http://schemas.microsoft.com/office/powerpoint/2010/main" val="2905539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84200" y="431800"/>
            <a:ext cx="7799388" cy="1057275"/>
          </a:xfrm>
          <a:noFill/>
        </p:spPr>
        <p:txBody>
          <a:bodyPr lIns="92075" tIns="46038" rIns="92075" bIns="46038"/>
          <a:lstStyle/>
          <a:p>
            <a:pPr eaLnBrk="1" hangingPunct="1"/>
            <a:r>
              <a:rPr lang="en-US" altLang="en-US" sz="3400" dirty="0">
                <a:solidFill>
                  <a:srgbClr val="000080"/>
                </a:solidFill>
                <a:latin typeface="Arial" panose="020B0604020202020204" pitchFamily="34" charset="0"/>
              </a:rPr>
              <a:t>Glycine cleavage enzyme</a:t>
            </a:r>
            <a:endParaRPr lang="en-US" altLang="en-US" sz="2400" dirty="0">
              <a:solidFill>
                <a:srgbClr val="000080"/>
              </a:solidFill>
              <a:latin typeface="Arial" panose="020B0604020202020204" pitchFamily="34" charset="0"/>
            </a:endParaRPr>
          </a:p>
        </p:txBody>
      </p:sp>
      <p:sp>
        <p:nvSpPr>
          <p:cNvPr id="30724" name="Freeform 4"/>
          <p:cNvSpPr>
            <a:spLocks/>
          </p:cNvSpPr>
          <p:nvPr/>
        </p:nvSpPr>
        <p:spPr bwMode="auto">
          <a:xfrm>
            <a:off x="3924300" y="4654550"/>
            <a:ext cx="1944688" cy="677863"/>
          </a:xfrm>
          <a:custGeom>
            <a:avLst/>
            <a:gdLst>
              <a:gd name="T0" fmla="*/ 2147483646 w 1378"/>
              <a:gd name="T1" fmla="*/ 2147483646 h 427"/>
              <a:gd name="T2" fmla="*/ 2147483646 w 1378"/>
              <a:gd name="T3" fmla="*/ 2147483646 h 427"/>
              <a:gd name="T4" fmla="*/ 0 w 1378"/>
              <a:gd name="T5" fmla="*/ 0 h 427"/>
              <a:gd name="T6" fmla="*/ 0 60000 65536"/>
              <a:gd name="T7" fmla="*/ 0 60000 65536"/>
              <a:gd name="T8" fmla="*/ 0 60000 65536"/>
              <a:gd name="T9" fmla="*/ 0 w 1378"/>
              <a:gd name="T10" fmla="*/ 0 h 427"/>
              <a:gd name="T11" fmla="*/ 1378 w 1378"/>
              <a:gd name="T12" fmla="*/ 427 h 427"/>
            </a:gdLst>
            <a:ahLst/>
            <a:cxnLst>
              <a:cxn ang="T6">
                <a:pos x="T0" y="T1"/>
              </a:cxn>
              <a:cxn ang="T7">
                <a:pos x="T2" y="T3"/>
              </a:cxn>
              <a:cxn ang="T8">
                <a:pos x="T4" y="T5"/>
              </a:cxn>
            </a:cxnLst>
            <a:rect l="T9" t="T10" r="T11" b="T12"/>
            <a:pathLst>
              <a:path w="1378" h="427">
                <a:moveTo>
                  <a:pt x="1377" y="74"/>
                </a:moveTo>
                <a:lnTo>
                  <a:pt x="1017" y="426"/>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5" name="Freeform 5"/>
          <p:cNvSpPr>
            <a:spLocks/>
          </p:cNvSpPr>
          <p:nvPr/>
        </p:nvSpPr>
        <p:spPr bwMode="auto">
          <a:xfrm>
            <a:off x="5816600" y="4754563"/>
            <a:ext cx="52388" cy="306387"/>
          </a:xfrm>
          <a:custGeom>
            <a:avLst/>
            <a:gdLst>
              <a:gd name="T0" fmla="*/ 2147483646 w 37"/>
              <a:gd name="T1" fmla="*/ 0 h 193"/>
              <a:gd name="T2" fmla="*/ 0 w 37"/>
              <a:gd name="T3" fmla="*/ 2147483646 h 193"/>
              <a:gd name="T4" fmla="*/ 0 w 37"/>
              <a:gd name="T5" fmla="*/ 2147483646 h 193"/>
              <a:gd name="T6" fmla="*/ 0 60000 65536"/>
              <a:gd name="T7" fmla="*/ 0 60000 65536"/>
              <a:gd name="T8" fmla="*/ 0 60000 65536"/>
              <a:gd name="T9" fmla="*/ 0 w 37"/>
              <a:gd name="T10" fmla="*/ 0 h 193"/>
              <a:gd name="T11" fmla="*/ 37 w 37"/>
              <a:gd name="T12" fmla="*/ 193 h 193"/>
            </a:gdLst>
            <a:ahLst/>
            <a:cxnLst>
              <a:cxn ang="T6">
                <a:pos x="T0" y="T1"/>
              </a:cxn>
              <a:cxn ang="T7">
                <a:pos x="T2" y="T3"/>
              </a:cxn>
              <a:cxn ang="T8">
                <a:pos x="T4" y="T5"/>
              </a:cxn>
            </a:cxnLst>
            <a:rect l="T9" t="T10" r="T11" b="T12"/>
            <a:pathLst>
              <a:path w="37" h="193">
                <a:moveTo>
                  <a:pt x="36" y="0"/>
                </a:moveTo>
                <a:lnTo>
                  <a:pt x="0" y="192"/>
                </a:lnTo>
                <a:lnTo>
                  <a:pt x="0" y="18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6" name="Freeform 6"/>
          <p:cNvSpPr>
            <a:spLocks/>
          </p:cNvSpPr>
          <p:nvPr/>
        </p:nvSpPr>
        <p:spPr bwMode="auto">
          <a:xfrm>
            <a:off x="5511800" y="4756150"/>
            <a:ext cx="339725" cy="85725"/>
          </a:xfrm>
          <a:custGeom>
            <a:avLst/>
            <a:gdLst>
              <a:gd name="T0" fmla="*/ 2147483646 w 241"/>
              <a:gd name="T1" fmla="*/ 0 h 54"/>
              <a:gd name="T2" fmla="*/ 2147483646 w 241"/>
              <a:gd name="T3" fmla="*/ 2147483646 h 54"/>
              <a:gd name="T4" fmla="*/ 0 w 241"/>
              <a:gd name="T5" fmla="*/ 2147483646 h 54"/>
              <a:gd name="T6" fmla="*/ 0 60000 65536"/>
              <a:gd name="T7" fmla="*/ 0 60000 65536"/>
              <a:gd name="T8" fmla="*/ 0 60000 65536"/>
              <a:gd name="T9" fmla="*/ 0 w 241"/>
              <a:gd name="T10" fmla="*/ 0 h 54"/>
              <a:gd name="T11" fmla="*/ 241 w 241"/>
              <a:gd name="T12" fmla="*/ 54 h 54"/>
            </a:gdLst>
            <a:ahLst/>
            <a:cxnLst>
              <a:cxn ang="T6">
                <a:pos x="T0" y="T1"/>
              </a:cxn>
              <a:cxn ang="T7">
                <a:pos x="T2" y="T3"/>
              </a:cxn>
              <a:cxn ang="T8">
                <a:pos x="T4" y="T5"/>
              </a:cxn>
            </a:cxnLst>
            <a:rect l="T9" t="T10" r="T11" b="T12"/>
            <a:pathLst>
              <a:path w="241" h="54">
                <a:moveTo>
                  <a:pt x="240" y="0"/>
                </a:moveTo>
                <a:lnTo>
                  <a:pt x="24" y="53"/>
                </a:lnTo>
                <a:lnTo>
                  <a:pt x="0" y="5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7" name="Freeform 7"/>
          <p:cNvSpPr>
            <a:spLocks/>
          </p:cNvSpPr>
          <p:nvPr/>
        </p:nvSpPr>
        <p:spPr bwMode="auto">
          <a:xfrm>
            <a:off x="4024313" y="4992688"/>
            <a:ext cx="2892425" cy="339725"/>
          </a:xfrm>
          <a:custGeom>
            <a:avLst/>
            <a:gdLst>
              <a:gd name="T0" fmla="*/ 0 w 2050"/>
              <a:gd name="T1" fmla="*/ 2147483646 h 214"/>
              <a:gd name="T2" fmla="*/ 2147483646 w 2050"/>
              <a:gd name="T3" fmla="*/ 2147483646 h 214"/>
              <a:gd name="T4" fmla="*/ 2147483646 w 2050"/>
              <a:gd name="T5" fmla="*/ 2147483646 h 214"/>
              <a:gd name="T6" fmla="*/ 2147483646 w 2050"/>
              <a:gd name="T7" fmla="*/ 0 h 214"/>
              <a:gd name="T8" fmla="*/ 0 60000 65536"/>
              <a:gd name="T9" fmla="*/ 0 60000 65536"/>
              <a:gd name="T10" fmla="*/ 0 60000 65536"/>
              <a:gd name="T11" fmla="*/ 0 60000 65536"/>
              <a:gd name="T12" fmla="*/ 0 w 2050"/>
              <a:gd name="T13" fmla="*/ 0 h 214"/>
              <a:gd name="T14" fmla="*/ 2050 w 2050"/>
              <a:gd name="T15" fmla="*/ 214 h 214"/>
            </a:gdLst>
            <a:ahLst/>
            <a:cxnLst>
              <a:cxn ang="T8">
                <a:pos x="T0" y="T1"/>
              </a:cxn>
              <a:cxn ang="T9">
                <a:pos x="T2" y="T3"/>
              </a:cxn>
              <a:cxn ang="T10">
                <a:pos x="T4" y="T5"/>
              </a:cxn>
              <a:cxn ang="T11">
                <a:pos x="T6" y="T7"/>
              </a:cxn>
            </a:cxnLst>
            <a:rect l="T12" t="T13" r="T14" b="T15"/>
            <a:pathLst>
              <a:path w="2050" h="214">
                <a:moveTo>
                  <a:pt x="0" y="213"/>
                </a:moveTo>
                <a:lnTo>
                  <a:pt x="1665" y="213"/>
                </a:lnTo>
                <a:lnTo>
                  <a:pt x="2049" y="10"/>
                </a:lnTo>
                <a:lnTo>
                  <a:pt x="204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28" name="Line 8"/>
          <p:cNvSpPr>
            <a:spLocks noChangeShapeType="1"/>
          </p:cNvSpPr>
          <p:nvPr/>
        </p:nvSpPr>
        <p:spPr bwMode="auto">
          <a:xfrm>
            <a:off x="6373813" y="5330825"/>
            <a:ext cx="506412" cy="4397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29" name="Freeform 9"/>
          <p:cNvSpPr>
            <a:spLocks/>
          </p:cNvSpPr>
          <p:nvPr/>
        </p:nvSpPr>
        <p:spPr bwMode="auto">
          <a:xfrm>
            <a:off x="6475413" y="4975225"/>
            <a:ext cx="441325" cy="26988"/>
          </a:xfrm>
          <a:custGeom>
            <a:avLst/>
            <a:gdLst>
              <a:gd name="T0" fmla="*/ 2147483646 w 313"/>
              <a:gd name="T1" fmla="*/ 2147483646 h 17"/>
              <a:gd name="T2" fmla="*/ 2147483646 w 313"/>
              <a:gd name="T3" fmla="*/ 2147483646 h 17"/>
              <a:gd name="T4" fmla="*/ 0 w 313"/>
              <a:gd name="T5" fmla="*/ 0 h 17"/>
              <a:gd name="T6" fmla="*/ 0 60000 65536"/>
              <a:gd name="T7" fmla="*/ 0 60000 65536"/>
              <a:gd name="T8" fmla="*/ 0 60000 65536"/>
              <a:gd name="T9" fmla="*/ 0 w 313"/>
              <a:gd name="T10" fmla="*/ 0 h 17"/>
              <a:gd name="T11" fmla="*/ 313 w 313"/>
              <a:gd name="T12" fmla="*/ 17 h 17"/>
            </a:gdLst>
            <a:ahLst/>
            <a:cxnLst>
              <a:cxn ang="T6">
                <a:pos x="T0" y="T1"/>
              </a:cxn>
              <a:cxn ang="T7">
                <a:pos x="T2" y="T3"/>
              </a:cxn>
              <a:cxn ang="T8">
                <a:pos x="T4" y="T5"/>
              </a:cxn>
            </a:cxnLst>
            <a:rect l="T9" t="T10" r="T11" b="T12"/>
            <a:pathLst>
              <a:path w="313" h="17">
                <a:moveTo>
                  <a:pt x="312" y="16"/>
                </a:moveTo>
                <a:lnTo>
                  <a:pt x="11" y="16"/>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0" name="Freeform 10"/>
          <p:cNvSpPr>
            <a:spLocks/>
          </p:cNvSpPr>
          <p:nvPr/>
        </p:nvSpPr>
        <p:spPr bwMode="auto">
          <a:xfrm>
            <a:off x="6745288" y="4992688"/>
            <a:ext cx="153987" cy="288925"/>
          </a:xfrm>
          <a:custGeom>
            <a:avLst/>
            <a:gdLst>
              <a:gd name="T0" fmla="*/ 2147483646 w 109"/>
              <a:gd name="T1" fmla="*/ 0 h 182"/>
              <a:gd name="T2" fmla="*/ 2147483646 w 109"/>
              <a:gd name="T3" fmla="*/ 2147483646 h 182"/>
              <a:gd name="T4" fmla="*/ 0 w 109"/>
              <a:gd name="T5" fmla="*/ 2147483646 h 182"/>
              <a:gd name="T6" fmla="*/ 0 60000 65536"/>
              <a:gd name="T7" fmla="*/ 0 60000 65536"/>
              <a:gd name="T8" fmla="*/ 0 60000 65536"/>
              <a:gd name="T9" fmla="*/ 0 w 109"/>
              <a:gd name="T10" fmla="*/ 0 h 182"/>
              <a:gd name="T11" fmla="*/ 109 w 109"/>
              <a:gd name="T12" fmla="*/ 182 h 182"/>
            </a:gdLst>
            <a:ahLst/>
            <a:cxnLst>
              <a:cxn ang="T6">
                <a:pos x="T0" y="T1"/>
              </a:cxn>
              <a:cxn ang="T7">
                <a:pos x="T2" y="T3"/>
              </a:cxn>
              <a:cxn ang="T8">
                <a:pos x="T4" y="T5"/>
              </a:cxn>
            </a:cxnLst>
            <a:rect l="T9" t="T10" r="T11" b="T12"/>
            <a:pathLst>
              <a:path w="109" h="182">
                <a:moveTo>
                  <a:pt x="108" y="0"/>
                </a:moveTo>
                <a:lnTo>
                  <a:pt x="12" y="181"/>
                </a:lnTo>
                <a:lnTo>
                  <a:pt x="0" y="18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31" name="Line 11"/>
          <p:cNvSpPr>
            <a:spLocks noChangeShapeType="1"/>
          </p:cNvSpPr>
          <p:nvPr/>
        </p:nvSpPr>
        <p:spPr bwMode="auto">
          <a:xfrm flipH="1" flipV="1">
            <a:off x="6796088" y="5465763"/>
            <a:ext cx="101600" cy="32067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32" name="Line 12"/>
          <p:cNvSpPr>
            <a:spLocks noChangeShapeType="1"/>
          </p:cNvSpPr>
          <p:nvPr/>
        </p:nvSpPr>
        <p:spPr bwMode="auto">
          <a:xfrm flipH="1" flipV="1">
            <a:off x="6592888" y="5735638"/>
            <a:ext cx="287337" cy="34925"/>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733" name="Rectangle 13"/>
          <p:cNvSpPr>
            <a:spLocks noChangeArrowheads="1"/>
          </p:cNvSpPr>
          <p:nvPr/>
        </p:nvSpPr>
        <p:spPr bwMode="auto">
          <a:xfrm>
            <a:off x="5197475" y="5019675"/>
            <a:ext cx="257175" cy="655638"/>
          </a:xfrm>
          <a:prstGeom prst="rect">
            <a:avLst/>
          </a:prstGeom>
          <a:solidFill>
            <a:srgbClr val="FF0000"/>
          </a:solidFill>
          <a:ln w="12700">
            <a:solidFill>
              <a:srgbClr val="000000"/>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a:latin typeface="Times New Roman" panose="02020603050405020304" pitchFamily="18" charset="0"/>
            </a:endParaRPr>
          </a:p>
        </p:txBody>
      </p:sp>
      <p:sp>
        <p:nvSpPr>
          <p:cNvPr id="30734" name="Rectangle 14"/>
          <p:cNvSpPr>
            <a:spLocks noChangeArrowheads="1"/>
          </p:cNvSpPr>
          <p:nvPr/>
        </p:nvSpPr>
        <p:spPr bwMode="auto">
          <a:xfrm>
            <a:off x="1431925" y="5089525"/>
            <a:ext cx="2320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a:latin typeface="Times New Roman" panose="02020603050405020304" pitchFamily="18" charset="0"/>
              </a:rPr>
              <a:t>NH</a:t>
            </a:r>
            <a:r>
              <a:rPr lang="en-US" altLang="en-US" sz="2400" baseline="-25000">
                <a:latin typeface="Times New Roman" panose="02020603050405020304" pitchFamily="18" charset="0"/>
              </a:rPr>
              <a:t>2</a:t>
            </a:r>
            <a:r>
              <a:rPr lang="en-US" altLang="en-US" sz="2400">
                <a:latin typeface="Times New Roman" panose="02020603050405020304" pitchFamily="18" charset="0"/>
              </a:rPr>
              <a:t>-CH</a:t>
            </a:r>
            <a:r>
              <a:rPr lang="en-US" altLang="en-US" sz="2400" baseline="-25000">
                <a:latin typeface="Times New Roman" panose="02020603050405020304" pitchFamily="18" charset="0"/>
              </a:rPr>
              <a:t>2</a:t>
            </a:r>
            <a:r>
              <a:rPr lang="en-US" altLang="en-US" sz="2400">
                <a:latin typeface="Times New Roman" panose="02020603050405020304" pitchFamily="18" charset="0"/>
              </a:rPr>
              <a:t>-COOH</a:t>
            </a:r>
          </a:p>
        </p:txBody>
      </p:sp>
      <p:sp>
        <p:nvSpPr>
          <p:cNvPr id="30735" name="Rectangle 15"/>
          <p:cNvSpPr>
            <a:spLocks noChangeArrowheads="1"/>
          </p:cNvSpPr>
          <p:nvPr/>
        </p:nvSpPr>
        <p:spPr bwMode="auto">
          <a:xfrm>
            <a:off x="2955925" y="4327525"/>
            <a:ext cx="76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a:latin typeface="Times New Roman" panose="02020603050405020304" pitchFamily="18" charset="0"/>
              </a:rPr>
              <a:t>THF</a:t>
            </a:r>
          </a:p>
        </p:txBody>
      </p:sp>
      <p:sp>
        <p:nvSpPr>
          <p:cNvPr id="30736" name="Rectangle 16"/>
          <p:cNvSpPr>
            <a:spLocks noChangeArrowheads="1"/>
          </p:cNvSpPr>
          <p:nvPr/>
        </p:nvSpPr>
        <p:spPr bwMode="auto">
          <a:xfrm>
            <a:off x="5165725" y="4251325"/>
            <a:ext cx="2163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latin typeface="Times New Roman" panose="02020603050405020304" pitchFamily="18" charset="0"/>
              </a:rPr>
              <a:t>Methylene-THF</a:t>
            </a:r>
          </a:p>
        </p:txBody>
      </p:sp>
      <p:sp>
        <p:nvSpPr>
          <p:cNvPr id="30737" name="Rectangle 17"/>
          <p:cNvSpPr>
            <a:spLocks noChangeArrowheads="1"/>
          </p:cNvSpPr>
          <p:nvPr/>
        </p:nvSpPr>
        <p:spPr bwMode="auto">
          <a:xfrm>
            <a:off x="6994525" y="4708525"/>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a:latin typeface="Times New Roman" panose="02020603050405020304" pitchFamily="18" charset="0"/>
              </a:rPr>
              <a:t>NH</a:t>
            </a:r>
            <a:r>
              <a:rPr lang="en-US" altLang="en-US" sz="2400" baseline="-25000">
                <a:latin typeface="Times New Roman" panose="02020603050405020304" pitchFamily="18" charset="0"/>
              </a:rPr>
              <a:t>3</a:t>
            </a:r>
          </a:p>
        </p:txBody>
      </p:sp>
      <p:sp>
        <p:nvSpPr>
          <p:cNvPr id="30738" name="Rectangle 18"/>
          <p:cNvSpPr>
            <a:spLocks noChangeArrowheads="1"/>
          </p:cNvSpPr>
          <p:nvPr/>
        </p:nvSpPr>
        <p:spPr bwMode="auto">
          <a:xfrm>
            <a:off x="6994525" y="5546725"/>
            <a:ext cx="70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a:latin typeface="Times New Roman" panose="02020603050405020304" pitchFamily="18" charset="0"/>
              </a:rPr>
              <a:t>CO</a:t>
            </a:r>
            <a:r>
              <a:rPr lang="en-US" altLang="en-US" sz="2400" baseline="-25000">
                <a:latin typeface="Times New Roman" panose="02020603050405020304" pitchFamily="18" charset="0"/>
              </a:rPr>
              <a:t>2</a:t>
            </a:r>
          </a:p>
        </p:txBody>
      </p:sp>
      <p:sp>
        <p:nvSpPr>
          <p:cNvPr id="3" name="Rectangle 16">
            <a:extLst>
              <a:ext uri="{FF2B5EF4-FFF2-40B4-BE49-F238E27FC236}">
                <a16:creationId xmlns:a16="http://schemas.microsoft.com/office/drawing/2014/main" id="{19BF0B1E-5C20-482C-915A-48A1868F6501}"/>
              </a:ext>
            </a:extLst>
          </p:cNvPr>
          <p:cNvSpPr>
            <a:spLocks noChangeArrowheads="1"/>
          </p:cNvSpPr>
          <p:nvPr/>
        </p:nvSpPr>
        <p:spPr bwMode="auto">
          <a:xfrm>
            <a:off x="1510505" y="5621368"/>
            <a:ext cx="1090042"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latin typeface="Times New Roman" panose="02020603050405020304" pitchFamily="18" charset="0"/>
              </a:rPr>
              <a:t>glycine</a:t>
            </a:r>
          </a:p>
        </p:txBody>
      </p:sp>
    </p:spTree>
    <p:extLst>
      <p:ext uri="{BB962C8B-B14F-4D97-AF65-F5344CB8AC3E}">
        <p14:creationId xmlns:p14="http://schemas.microsoft.com/office/powerpoint/2010/main" val="6344352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ofar2"/>
          <p:cNvPicPr>
            <a:picLocks noChangeAspect="1" noChangeArrowheads="1"/>
          </p:cNvPicPr>
          <p:nvPr/>
        </p:nvPicPr>
        <p:blipFill>
          <a:blip r:embed="rId2">
            <a:lum contrast="18000"/>
            <a:extLst>
              <a:ext uri="{28A0092B-C50C-407E-A947-70E740481C1C}">
                <a14:useLocalDpi xmlns:a14="http://schemas.microsoft.com/office/drawing/2010/main" val="0"/>
              </a:ext>
            </a:extLst>
          </a:blip>
          <a:srcRect r="1999"/>
          <a:stretch>
            <a:fillRect/>
          </a:stretch>
        </p:blipFill>
        <p:spPr bwMode="auto">
          <a:xfrm>
            <a:off x="1395413" y="452438"/>
            <a:ext cx="6224587" cy="595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8AC79D-B63C-4A17-9C7D-A7832169CA15}"/>
              </a:ext>
            </a:extLst>
          </p:cNvPr>
          <p:cNvSpPr>
            <a:spLocks noGrp="1"/>
          </p:cNvSpPr>
          <p:nvPr>
            <p:ph type="ctrTitle"/>
          </p:nvPr>
        </p:nvSpPr>
        <p:spPr/>
        <p:txBody>
          <a:bodyPr/>
          <a:lstStyle/>
          <a:p>
            <a:r>
              <a:rPr lang="en-US" dirty="0"/>
              <a:t>Prof. Curtis Coughlin</a:t>
            </a:r>
          </a:p>
        </p:txBody>
      </p:sp>
      <p:sp>
        <p:nvSpPr>
          <p:cNvPr id="5" name="Subtitle 4">
            <a:extLst>
              <a:ext uri="{FF2B5EF4-FFF2-40B4-BE49-F238E27FC236}">
                <a16:creationId xmlns:a16="http://schemas.microsoft.com/office/drawing/2014/main" id="{16DA20A0-3E95-4CF9-849F-000895BB15F1}"/>
              </a:ext>
            </a:extLst>
          </p:cNvPr>
          <p:cNvSpPr>
            <a:spLocks noGrp="1"/>
          </p:cNvSpPr>
          <p:nvPr>
            <p:ph type="subTitle" idx="1"/>
          </p:nvPr>
        </p:nvSpPr>
        <p:spPr/>
        <p:txBody>
          <a:bodyPr/>
          <a:lstStyle/>
          <a:p>
            <a:r>
              <a:rPr lang="en-US" dirty="0"/>
              <a:t>Lysine</a:t>
            </a:r>
          </a:p>
          <a:p>
            <a:r>
              <a:rPr lang="en-US" dirty="0"/>
              <a:t>Pyridoxine </a:t>
            </a:r>
          </a:p>
        </p:txBody>
      </p:sp>
    </p:spTree>
    <p:extLst>
      <p:ext uri="{BB962C8B-B14F-4D97-AF65-F5344CB8AC3E}">
        <p14:creationId xmlns:p14="http://schemas.microsoft.com/office/powerpoint/2010/main" val="2817581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9DF716-31E7-4784-A861-2C88157465AC}"/>
              </a:ext>
            </a:extLst>
          </p:cNvPr>
          <p:cNvSpPr>
            <a:spLocks noGrp="1"/>
          </p:cNvSpPr>
          <p:nvPr>
            <p:ph type="ctrTitle"/>
          </p:nvPr>
        </p:nvSpPr>
        <p:spPr/>
        <p:txBody>
          <a:bodyPr/>
          <a:lstStyle/>
          <a:p>
            <a:r>
              <a:rPr lang="en-US" dirty="0"/>
              <a:t> B Vitamins and brain</a:t>
            </a:r>
          </a:p>
        </p:txBody>
      </p:sp>
      <p:sp>
        <p:nvSpPr>
          <p:cNvPr id="5" name="Subtitle 4">
            <a:extLst>
              <a:ext uri="{FF2B5EF4-FFF2-40B4-BE49-F238E27FC236}">
                <a16:creationId xmlns:a16="http://schemas.microsoft.com/office/drawing/2014/main" id="{8E945A62-6902-4B5A-9741-CC37FEB63AD4}"/>
              </a:ext>
            </a:extLst>
          </p:cNvPr>
          <p:cNvSpPr>
            <a:spLocks noGrp="1"/>
          </p:cNvSpPr>
          <p:nvPr>
            <p:ph type="subTitle" idx="1"/>
          </p:nvPr>
        </p:nvSpPr>
        <p:spPr/>
        <p:txBody>
          <a:bodyPr/>
          <a:lstStyle/>
          <a:p>
            <a:r>
              <a:rPr lang="en-US" sz="2800" dirty="0"/>
              <a:t>Riboflavin</a:t>
            </a:r>
          </a:p>
          <a:p>
            <a:r>
              <a:rPr lang="en-US" sz="2800" dirty="0"/>
              <a:t>Thiamin</a:t>
            </a:r>
          </a:p>
          <a:p>
            <a:r>
              <a:rPr lang="en-US" sz="2800" dirty="0"/>
              <a:t>Folate</a:t>
            </a:r>
          </a:p>
        </p:txBody>
      </p:sp>
    </p:spTree>
    <p:extLst>
      <p:ext uri="{BB962C8B-B14F-4D97-AF65-F5344CB8AC3E}">
        <p14:creationId xmlns:p14="http://schemas.microsoft.com/office/powerpoint/2010/main" val="294317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F70AF-9261-4B5C-BE3B-2DF41A9C7D63}"/>
              </a:ext>
            </a:extLst>
          </p:cNvPr>
          <p:cNvSpPr>
            <a:spLocks noGrp="1"/>
          </p:cNvSpPr>
          <p:nvPr>
            <p:ph type="ctrTitle"/>
          </p:nvPr>
        </p:nvSpPr>
        <p:spPr/>
        <p:txBody>
          <a:bodyPr/>
          <a:lstStyle/>
          <a:p>
            <a:r>
              <a:rPr lang="en-US" dirty="0"/>
              <a:t>Riboflavin</a:t>
            </a:r>
          </a:p>
        </p:txBody>
      </p:sp>
      <p:pic>
        <p:nvPicPr>
          <p:cNvPr id="5" name="Picture 4">
            <a:extLst>
              <a:ext uri="{FF2B5EF4-FFF2-40B4-BE49-F238E27FC236}">
                <a16:creationId xmlns:a16="http://schemas.microsoft.com/office/drawing/2014/main" id="{A7E650E1-7446-4408-813C-BB414F4E5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0600" y="3640137"/>
            <a:ext cx="1895475" cy="2095500"/>
          </a:xfrm>
          <a:prstGeom prst="rect">
            <a:avLst/>
          </a:prstGeom>
        </p:spPr>
      </p:pic>
    </p:spTree>
    <p:extLst>
      <p:ext uri="{BB962C8B-B14F-4D97-AF65-F5344CB8AC3E}">
        <p14:creationId xmlns:p14="http://schemas.microsoft.com/office/powerpoint/2010/main" val="22624614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F54D09DB-6F11-431F-A734-E09B77D54D50}"/>
              </a:ext>
            </a:extLst>
          </p:cNvPr>
          <p:cNvSpPr>
            <a:spLocks noChangeAspect="1" noChangeArrowheads="1"/>
          </p:cNvSpPr>
          <p:nvPr/>
        </p:nvSpPr>
        <p:spPr bwMode="auto">
          <a:xfrm>
            <a:off x="4926013" y="152400"/>
            <a:ext cx="3670300" cy="35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5" name="Text Box 3">
            <a:extLst>
              <a:ext uri="{FF2B5EF4-FFF2-40B4-BE49-F238E27FC236}">
                <a16:creationId xmlns:a16="http://schemas.microsoft.com/office/drawing/2014/main" id="{E7D5F223-42C1-4116-9D3E-105FF9113A8A}"/>
              </a:ext>
            </a:extLst>
          </p:cNvPr>
          <p:cNvSpPr txBox="1">
            <a:spLocks noChangeArrowheads="1"/>
          </p:cNvSpPr>
          <p:nvPr/>
        </p:nvSpPr>
        <p:spPr bwMode="auto">
          <a:xfrm>
            <a:off x="5495067" y="6200444"/>
            <a:ext cx="3055358" cy="79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800" b="1">
                <a:solidFill>
                  <a:srgbClr val="0054A6"/>
                </a:solidFill>
              </a:rPr>
              <a:t>Jrnl of Inher Metab Disea, Volume: 42, Issue: 4, Pages: 608-619, First published: 24 January 2019, DOI: (10.1002/jimd.12058) </a:t>
            </a:r>
          </a:p>
        </p:txBody>
      </p:sp>
      <p:pic>
        <p:nvPicPr>
          <p:cNvPr id="3076" name="Picture 4">
            <a:extLst>
              <a:ext uri="{FF2B5EF4-FFF2-40B4-BE49-F238E27FC236}">
                <a16:creationId xmlns:a16="http://schemas.microsoft.com/office/drawing/2014/main" id="{D9E01A43-B116-4C53-9CA2-BA324544F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29" y="71307"/>
            <a:ext cx="4910769" cy="67153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1FF5FCC7-F4AF-485D-8CD5-6E6DA46D2DAB}"/>
              </a:ext>
            </a:extLst>
          </p:cNvPr>
          <p:cNvSpPr txBox="1"/>
          <p:nvPr/>
        </p:nvSpPr>
        <p:spPr>
          <a:xfrm>
            <a:off x="5503731" y="589093"/>
            <a:ext cx="3458252" cy="2585323"/>
          </a:xfrm>
          <a:prstGeom prst="rect">
            <a:avLst/>
          </a:prstGeom>
          <a:noFill/>
        </p:spPr>
        <p:txBody>
          <a:bodyPr wrap="square" rtlCol="0">
            <a:spAutoFit/>
          </a:bodyPr>
          <a:lstStyle/>
          <a:p>
            <a:r>
              <a:rPr lang="en-US" b="1" dirty="0"/>
              <a:t>Riboflavin transport:</a:t>
            </a:r>
          </a:p>
          <a:p>
            <a:r>
              <a:rPr lang="en-US" dirty="0"/>
              <a:t>Placental transfer: RFVT1</a:t>
            </a:r>
          </a:p>
          <a:p>
            <a:r>
              <a:rPr lang="en-US" dirty="0"/>
              <a:t>Enterocyte Entry: RFVT3</a:t>
            </a:r>
          </a:p>
          <a:p>
            <a:r>
              <a:rPr lang="en-US" dirty="0"/>
              <a:t>Exit enterocyte: RFVT1</a:t>
            </a:r>
          </a:p>
          <a:p>
            <a:r>
              <a:rPr lang="en-US" dirty="0"/>
              <a:t>Entry tissues (brain): RFVT2</a:t>
            </a:r>
          </a:p>
          <a:p>
            <a:r>
              <a:rPr lang="en-US" dirty="0"/>
              <a:t>Mitochondria entry: FADT </a:t>
            </a:r>
            <a:r>
              <a:rPr lang="en-US" sz="1600" dirty="0"/>
              <a:t>SLC25A32</a:t>
            </a:r>
            <a:endParaRPr lang="en-US" dirty="0"/>
          </a:p>
          <a:p>
            <a:r>
              <a:rPr lang="en-US" b="1" dirty="0"/>
              <a:t>Activation - biochemistry:</a:t>
            </a:r>
          </a:p>
          <a:p>
            <a:r>
              <a:rPr lang="en-US" dirty="0"/>
              <a:t>Riboflavin kinase RFK</a:t>
            </a:r>
          </a:p>
          <a:p>
            <a:r>
              <a:rPr lang="en-US" dirty="0"/>
              <a:t>FAD synthase FADS</a:t>
            </a:r>
          </a:p>
        </p:txBody>
      </p:sp>
      <p:sp>
        <p:nvSpPr>
          <p:cNvPr id="3" name="TextBox 2">
            <a:extLst>
              <a:ext uri="{FF2B5EF4-FFF2-40B4-BE49-F238E27FC236}">
                <a16:creationId xmlns:a16="http://schemas.microsoft.com/office/drawing/2014/main" id="{CFC7F28B-E23D-4686-BE0D-B38C914B6699}"/>
              </a:ext>
            </a:extLst>
          </p:cNvPr>
          <p:cNvSpPr txBox="1"/>
          <p:nvPr/>
        </p:nvSpPr>
        <p:spPr>
          <a:xfrm>
            <a:off x="5503731" y="3315240"/>
            <a:ext cx="2942548" cy="2462213"/>
          </a:xfrm>
          <a:prstGeom prst="rect">
            <a:avLst/>
          </a:prstGeom>
          <a:noFill/>
        </p:spPr>
        <p:txBody>
          <a:bodyPr wrap="square" rtlCol="0">
            <a:spAutoFit/>
          </a:bodyPr>
          <a:lstStyle/>
          <a:p>
            <a:r>
              <a:rPr lang="en-US" dirty="0"/>
              <a:t>90 flavoproteins</a:t>
            </a:r>
          </a:p>
          <a:p>
            <a:r>
              <a:rPr lang="en-US" dirty="0"/>
              <a:t>16%FMN – 84% FAD</a:t>
            </a:r>
          </a:p>
          <a:p>
            <a:r>
              <a:rPr lang="en-US" dirty="0"/>
              <a:t>Examples:</a:t>
            </a:r>
          </a:p>
          <a:p>
            <a:pPr marL="285750" indent="-285750">
              <a:buFont typeface="Arial" panose="020B0604020202020204" pitchFamily="34" charset="0"/>
              <a:buChar char="•"/>
            </a:pPr>
            <a:r>
              <a:rPr lang="en-US" sz="1600" dirty="0"/>
              <a:t>Fatty acid oxidation enzymes</a:t>
            </a:r>
          </a:p>
          <a:p>
            <a:pPr marL="285750" indent="-285750">
              <a:buFont typeface="Arial" panose="020B0604020202020204" pitchFamily="34" charset="0"/>
              <a:buChar char="•"/>
            </a:pPr>
            <a:r>
              <a:rPr lang="en-US" sz="1600" dirty="0"/>
              <a:t>Branched AA enzymes</a:t>
            </a:r>
          </a:p>
          <a:p>
            <a:pPr marL="285750" indent="-285750">
              <a:buFont typeface="Arial" panose="020B0604020202020204" pitchFamily="34" charset="0"/>
              <a:buChar char="•"/>
            </a:pPr>
            <a:r>
              <a:rPr lang="en-US" sz="1600" dirty="0"/>
              <a:t>ETF- ETFDH</a:t>
            </a:r>
          </a:p>
          <a:p>
            <a:pPr marL="285750" indent="-285750">
              <a:buFont typeface="Arial" panose="020B0604020202020204" pitchFamily="34" charset="0"/>
              <a:buChar char="•"/>
            </a:pPr>
            <a:r>
              <a:rPr lang="en-US" sz="1600" dirty="0"/>
              <a:t>Complex I: ACAD9, FOXRED1,</a:t>
            </a:r>
          </a:p>
          <a:p>
            <a:pPr marL="285750" indent="-285750">
              <a:buFont typeface="Arial" panose="020B0604020202020204" pitchFamily="34" charset="0"/>
              <a:buChar char="•"/>
            </a:pPr>
            <a:r>
              <a:rPr lang="en-US" sz="1600" dirty="0"/>
              <a:t>NDUFV1, NDUFV2</a:t>
            </a:r>
          </a:p>
          <a:p>
            <a:pPr marL="285750" indent="-285750">
              <a:buFont typeface="Arial" panose="020B0604020202020204" pitchFamily="34" charset="0"/>
              <a:buChar char="•"/>
            </a:pPr>
            <a:r>
              <a:rPr lang="en-US" sz="1600" dirty="0"/>
              <a:t>Complex II: SDHA </a:t>
            </a: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BAA13-3EF4-4143-A7BD-FEA75064D5AC}"/>
              </a:ext>
            </a:extLst>
          </p:cNvPr>
          <p:cNvSpPr>
            <a:spLocks noGrp="1"/>
          </p:cNvSpPr>
          <p:nvPr>
            <p:ph type="title"/>
          </p:nvPr>
        </p:nvSpPr>
        <p:spPr>
          <a:xfrm>
            <a:off x="628650" y="53094"/>
            <a:ext cx="7886700" cy="1325563"/>
          </a:xfrm>
        </p:spPr>
        <p:txBody>
          <a:bodyPr/>
          <a:lstStyle/>
          <a:p>
            <a:r>
              <a:rPr lang="en-US" dirty="0"/>
              <a:t>Riboflavin transporters</a:t>
            </a:r>
          </a:p>
        </p:txBody>
      </p:sp>
      <p:sp>
        <p:nvSpPr>
          <p:cNvPr id="3" name="Content Placeholder 2">
            <a:extLst>
              <a:ext uri="{FF2B5EF4-FFF2-40B4-BE49-F238E27FC236}">
                <a16:creationId xmlns:a16="http://schemas.microsoft.com/office/drawing/2014/main" id="{C8092069-208E-42D5-A90E-D1814AF29097}"/>
              </a:ext>
            </a:extLst>
          </p:cNvPr>
          <p:cNvSpPr>
            <a:spLocks noGrp="1"/>
          </p:cNvSpPr>
          <p:nvPr>
            <p:ph idx="1"/>
          </p:nvPr>
        </p:nvSpPr>
        <p:spPr>
          <a:xfrm>
            <a:off x="242953" y="1075905"/>
            <a:ext cx="8584688" cy="4514508"/>
          </a:xfrm>
        </p:spPr>
        <p:txBody>
          <a:bodyPr/>
          <a:lstStyle/>
          <a:p>
            <a:r>
              <a:rPr lang="en-US" sz="2000" b="1" dirty="0">
                <a:solidFill>
                  <a:srgbClr val="FF0000"/>
                </a:solidFill>
              </a:rPr>
              <a:t>RFVT1:</a:t>
            </a:r>
            <a:r>
              <a:rPr lang="en-US" sz="2000" dirty="0"/>
              <a:t> heterozygous, low riboflavin in newborn, biochemical abnormalities, responds to riboflavin, transient</a:t>
            </a:r>
          </a:p>
          <a:p>
            <a:r>
              <a:rPr lang="en-US" sz="2000" b="1" dirty="0">
                <a:solidFill>
                  <a:srgbClr val="FF0000"/>
                </a:solidFill>
              </a:rPr>
              <a:t>RFVT2 and RFVT3: </a:t>
            </a:r>
            <a:r>
              <a:rPr lang="en-US" sz="2000" dirty="0"/>
              <a:t>Brown-</a:t>
            </a:r>
            <a:r>
              <a:rPr lang="en-US" sz="2000" dirty="0" err="1"/>
              <a:t>Vialetto</a:t>
            </a:r>
            <a:r>
              <a:rPr lang="en-US" sz="2000" dirty="0"/>
              <a:t>-Van </a:t>
            </a:r>
            <a:r>
              <a:rPr lang="en-US" sz="2000" dirty="0" err="1"/>
              <a:t>Laere</a:t>
            </a:r>
            <a:r>
              <a:rPr lang="en-US" sz="2000" dirty="0"/>
              <a:t> and Fazio-</a:t>
            </a:r>
            <a:r>
              <a:rPr lang="en-US" sz="2000" dirty="0" err="1"/>
              <a:t>Londe</a:t>
            </a:r>
            <a:r>
              <a:rPr lang="en-US" sz="2000" dirty="0"/>
              <a:t> </a:t>
            </a:r>
            <a:r>
              <a:rPr lang="en-US" sz="1600" dirty="0"/>
              <a:t>(= BVVL + deafness)</a:t>
            </a:r>
            <a:endParaRPr lang="en-US" sz="2000" dirty="0"/>
          </a:p>
          <a:p>
            <a:r>
              <a:rPr lang="en-US" sz="2000" dirty="0"/>
              <a:t>Hearing loss: 87%</a:t>
            </a:r>
          </a:p>
          <a:p>
            <a:r>
              <a:rPr lang="en-US" sz="2000" dirty="0"/>
              <a:t>Muscle weakness: 83%, low DTR</a:t>
            </a:r>
          </a:p>
          <a:p>
            <a:r>
              <a:rPr lang="en-US" sz="2000" dirty="0"/>
              <a:t>Sensorimotor neuropathy on EMG: 89% - on biopsy axonal neuropathy</a:t>
            </a:r>
          </a:p>
          <a:p>
            <a:r>
              <a:rPr lang="en-US" sz="2000" dirty="0"/>
              <a:t>Bulbar symptoms (dysphagia, dysarthria, tongue weakness): 56%</a:t>
            </a:r>
          </a:p>
          <a:p>
            <a:r>
              <a:rPr lang="en-US" sz="2000" dirty="0"/>
              <a:t>Facial weakness: 28% (RFVT3)</a:t>
            </a:r>
          </a:p>
          <a:p>
            <a:r>
              <a:rPr lang="en-US" sz="2000" dirty="0"/>
              <a:t>Optic atrophy: 46% (RFVT2) – nystagmus 16%</a:t>
            </a:r>
          </a:p>
          <a:p>
            <a:r>
              <a:rPr lang="en-US" sz="2000" dirty="0"/>
              <a:t>Gait abnormality – ataxia: 36 % (RFVT2)</a:t>
            </a:r>
          </a:p>
          <a:p>
            <a:r>
              <a:rPr lang="en-US" sz="2000" dirty="0"/>
              <a:t>Respiratory symptoms: 62%</a:t>
            </a:r>
          </a:p>
          <a:p>
            <a:r>
              <a:rPr lang="en-US" sz="2000" dirty="0"/>
              <a:t>Feeding difficulties: 38%</a:t>
            </a:r>
          </a:p>
          <a:p>
            <a:r>
              <a:rPr lang="en-US" sz="2000" dirty="0"/>
              <a:t>Biochemistry: abnormal </a:t>
            </a:r>
            <a:r>
              <a:rPr lang="en-US" sz="2000" dirty="0" err="1"/>
              <a:t>acylcarnitines</a:t>
            </a:r>
            <a:r>
              <a:rPr lang="en-US" sz="2000" dirty="0"/>
              <a:t>, organic acids 52%; abnormal flavins 24%</a:t>
            </a:r>
          </a:p>
          <a:p>
            <a:r>
              <a:rPr lang="en-US" sz="2000" dirty="0"/>
              <a:t>Therapy riboflavin 10-80 mg/kg/day: majority improve, better if treated early</a:t>
            </a:r>
          </a:p>
          <a:p>
            <a:pPr lvl="1"/>
            <a:r>
              <a:rPr lang="en-US" sz="1700" dirty="0"/>
              <a:t>Can take days to months to response PATIENCE </a:t>
            </a:r>
          </a:p>
          <a:p>
            <a:endParaRPr lang="en-US" sz="2000" dirty="0"/>
          </a:p>
          <a:p>
            <a:endParaRPr lang="en-US" sz="2000" dirty="0"/>
          </a:p>
          <a:p>
            <a:endParaRPr lang="en-US" sz="2000" dirty="0"/>
          </a:p>
        </p:txBody>
      </p:sp>
    </p:spTree>
    <p:extLst>
      <p:ext uri="{BB962C8B-B14F-4D97-AF65-F5344CB8AC3E}">
        <p14:creationId xmlns:p14="http://schemas.microsoft.com/office/powerpoint/2010/main" val="42195429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A9DD-4F7A-4F61-856A-633D64CE7469}"/>
              </a:ext>
            </a:extLst>
          </p:cNvPr>
          <p:cNvSpPr>
            <a:spLocks noGrp="1"/>
          </p:cNvSpPr>
          <p:nvPr>
            <p:ph type="title"/>
          </p:nvPr>
        </p:nvSpPr>
        <p:spPr/>
        <p:txBody>
          <a:bodyPr/>
          <a:lstStyle/>
          <a:p>
            <a:r>
              <a:rPr lang="en-US" dirty="0"/>
              <a:t>Riboflavin and mitochondria</a:t>
            </a:r>
          </a:p>
        </p:txBody>
      </p:sp>
      <p:sp>
        <p:nvSpPr>
          <p:cNvPr id="3" name="Content Placeholder 2">
            <a:extLst>
              <a:ext uri="{FF2B5EF4-FFF2-40B4-BE49-F238E27FC236}">
                <a16:creationId xmlns:a16="http://schemas.microsoft.com/office/drawing/2014/main" id="{07C1245D-42BD-4C4C-99BE-3A5A72FCF9A3}"/>
              </a:ext>
            </a:extLst>
          </p:cNvPr>
          <p:cNvSpPr>
            <a:spLocks noGrp="1"/>
          </p:cNvSpPr>
          <p:nvPr>
            <p:ph idx="1"/>
          </p:nvPr>
        </p:nvSpPr>
        <p:spPr>
          <a:xfrm>
            <a:off x="541977" y="1396594"/>
            <a:ext cx="7886700" cy="4351338"/>
          </a:xfrm>
        </p:spPr>
        <p:txBody>
          <a:bodyPr/>
          <a:lstStyle/>
          <a:p>
            <a:r>
              <a:rPr lang="en-US" b="1" dirty="0">
                <a:solidFill>
                  <a:srgbClr val="FF0000"/>
                </a:solidFill>
              </a:rPr>
              <a:t>FADT – SLC25A32: </a:t>
            </a:r>
            <a:r>
              <a:rPr lang="en-US" dirty="0"/>
              <a:t>riboflavin responsive myopathy: ragged red fibers, decreased SDH staining, in fibroblasts: decreased succinate-cytochrome c oxidoreductase</a:t>
            </a:r>
          </a:p>
          <a:p>
            <a:r>
              <a:rPr lang="en-US" b="1" dirty="0">
                <a:solidFill>
                  <a:srgbClr val="FF0000"/>
                </a:solidFill>
              </a:rPr>
              <a:t>RFK: </a:t>
            </a:r>
            <a:r>
              <a:rPr lang="en-US" dirty="0"/>
              <a:t>no cases yet / (also linksTNFR1 and NADPH oxidase)</a:t>
            </a:r>
          </a:p>
          <a:p>
            <a:r>
              <a:rPr lang="en-US" b="1" dirty="0">
                <a:solidFill>
                  <a:srgbClr val="FF0000"/>
                </a:solidFill>
              </a:rPr>
              <a:t>FADS:</a:t>
            </a:r>
            <a:r>
              <a:rPr lang="en-US" dirty="0"/>
              <a:t> lipid myopathy, MADD like biochemical changes, multiple RCE deficiencies</a:t>
            </a:r>
          </a:p>
          <a:p>
            <a:r>
              <a:rPr lang="en-US" dirty="0"/>
              <a:t>85% present in infancy: severe myopathy, feeding difficulties, respiratory deficiency</a:t>
            </a:r>
          </a:p>
          <a:p>
            <a:r>
              <a:rPr lang="en-US" dirty="0"/>
              <a:t>Some cardiomyopathy, SVT, cardiac arrest</a:t>
            </a:r>
          </a:p>
          <a:p>
            <a:r>
              <a:rPr lang="en-US" dirty="0"/>
              <a:t>Late-onset: muscle weakness, foot drop, arm weakness</a:t>
            </a:r>
          </a:p>
          <a:p>
            <a:r>
              <a:rPr lang="en-US" dirty="0" err="1"/>
              <a:t>Biochem</a:t>
            </a:r>
            <a:r>
              <a:rPr lang="en-US" dirty="0"/>
              <a:t>: MADD picture of </a:t>
            </a:r>
            <a:r>
              <a:rPr lang="en-US" dirty="0" err="1"/>
              <a:t>Acylcarnitines</a:t>
            </a:r>
            <a:r>
              <a:rPr lang="en-US" dirty="0"/>
              <a:t> and </a:t>
            </a:r>
            <a:r>
              <a:rPr lang="en-US" dirty="0" err="1"/>
              <a:t>Acylglycines</a:t>
            </a:r>
            <a:endParaRPr lang="en-US" dirty="0"/>
          </a:p>
          <a:p>
            <a:r>
              <a:rPr lang="en-US" dirty="0"/>
              <a:t>RCE: decreased complexes I, II, III / abnormal flavin profile in muscle</a:t>
            </a:r>
          </a:p>
          <a:p>
            <a:r>
              <a:rPr lang="en-US" dirty="0"/>
              <a:t>Riboflavin treatment: partial response on muscle, on biochemistry</a:t>
            </a:r>
          </a:p>
          <a:p>
            <a:endParaRPr lang="en-US" dirty="0"/>
          </a:p>
        </p:txBody>
      </p:sp>
    </p:spTree>
    <p:extLst>
      <p:ext uri="{BB962C8B-B14F-4D97-AF65-F5344CB8AC3E}">
        <p14:creationId xmlns:p14="http://schemas.microsoft.com/office/powerpoint/2010/main" val="31171860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135F4151-1307-47C1-9C0D-F5643C9FF85C}"/>
              </a:ext>
            </a:extLst>
          </p:cNvPr>
          <p:cNvSpPr>
            <a:spLocks noGrp="1" noChangeArrowheads="1"/>
          </p:cNvSpPr>
          <p:nvPr>
            <p:ph type="title" idx="4294967295"/>
          </p:nvPr>
        </p:nvSpPr>
        <p:spPr/>
        <p:txBody>
          <a:bodyPr/>
          <a:lstStyle/>
          <a:p>
            <a:pPr eaLnBrk="1" hangingPunct="1"/>
            <a:r>
              <a:rPr lang="en-US" altLang="en-US" dirty="0"/>
              <a:t> </a:t>
            </a:r>
            <a:r>
              <a:rPr lang="en-US" altLang="en-US" dirty="0">
                <a:solidFill>
                  <a:srgbClr val="E84A20"/>
                </a:solidFill>
              </a:rPr>
              <a:t>5-Formyl</a:t>
            </a:r>
            <a:r>
              <a:rPr lang="en-US" altLang="en-US" dirty="0"/>
              <a:t>-Tetrahyrdofolate </a:t>
            </a:r>
            <a:r>
              <a:rPr lang="en-US" altLang="en-US" sz="2800" dirty="0" err="1"/>
              <a:t>Folinic</a:t>
            </a:r>
            <a:r>
              <a:rPr lang="en-US" altLang="en-US" sz="2800" dirty="0"/>
              <a:t> Acid</a:t>
            </a:r>
            <a:endParaRPr lang="en-US" altLang="en-US" dirty="0"/>
          </a:p>
        </p:txBody>
      </p:sp>
      <p:sp>
        <p:nvSpPr>
          <p:cNvPr id="107523" name="Text Box 3">
            <a:extLst>
              <a:ext uri="{FF2B5EF4-FFF2-40B4-BE49-F238E27FC236}">
                <a16:creationId xmlns:a16="http://schemas.microsoft.com/office/drawing/2014/main" id="{56BB7A50-B9B7-4D46-B35B-AAF648B39B40}"/>
              </a:ext>
            </a:extLst>
          </p:cNvPr>
          <p:cNvSpPr txBox="1">
            <a:spLocks noChangeArrowheads="1"/>
          </p:cNvSpPr>
          <p:nvPr/>
        </p:nvSpPr>
        <p:spPr bwMode="auto">
          <a:xfrm>
            <a:off x="7054850" y="2225675"/>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COOH</a:t>
            </a:r>
          </a:p>
        </p:txBody>
      </p:sp>
      <p:sp>
        <p:nvSpPr>
          <p:cNvPr id="107524" name="Text Box 4">
            <a:extLst>
              <a:ext uri="{FF2B5EF4-FFF2-40B4-BE49-F238E27FC236}">
                <a16:creationId xmlns:a16="http://schemas.microsoft.com/office/drawing/2014/main" id="{748DDCD6-2C18-4B2B-954A-565926F53860}"/>
              </a:ext>
            </a:extLst>
          </p:cNvPr>
          <p:cNvSpPr txBox="1">
            <a:spLocks noChangeArrowheads="1"/>
          </p:cNvSpPr>
          <p:nvPr/>
        </p:nvSpPr>
        <p:spPr bwMode="auto">
          <a:xfrm>
            <a:off x="7054850" y="3825875"/>
            <a:ext cx="738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CH</a:t>
            </a:r>
            <a:r>
              <a:rPr lang="en-US" altLang="en-US" sz="2400" baseline="-25000">
                <a:latin typeface="Arial" panose="020B0604020202020204" pitchFamily="34" charset="0"/>
                <a:ea typeface="ＭＳ Ｐゴシック" panose="020B0600070205080204" pitchFamily="34" charset="-128"/>
              </a:rPr>
              <a:t>2</a:t>
            </a:r>
            <a:endParaRPr lang="en-US" altLang="en-US" sz="2400">
              <a:latin typeface="Arial" panose="020B0604020202020204" pitchFamily="34" charset="0"/>
              <a:ea typeface="ＭＳ Ｐゴシック" panose="020B0600070205080204" pitchFamily="34" charset="-128"/>
            </a:endParaRPr>
          </a:p>
        </p:txBody>
      </p:sp>
      <p:sp>
        <p:nvSpPr>
          <p:cNvPr id="107525" name="Text Box 5">
            <a:extLst>
              <a:ext uri="{FF2B5EF4-FFF2-40B4-BE49-F238E27FC236}">
                <a16:creationId xmlns:a16="http://schemas.microsoft.com/office/drawing/2014/main" id="{73C9AD81-9C4B-4709-8625-C6BB4FE8AE21}"/>
              </a:ext>
            </a:extLst>
          </p:cNvPr>
          <p:cNvSpPr txBox="1">
            <a:spLocks noChangeArrowheads="1"/>
          </p:cNvSpPr>
          <p:nvPr/>
        </p:nvSpPr>
        <p:spPr bwMode="auto">
          <a:xfrm>
            <a:off x="7054850" y="2759075"/>
            <a:ext cx="62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CH</a:t>
            </a:r>
          </a:p>
        </p:txBody>
      </p:sp>
      <p:sp>
        <p:nvSpPr>
          <p:cNvPr id="107526" name="Text Box 6">
            <a:extLst>
              <a:ext uri="{FF2B5EF4-FFF2-40B4-BE49-F238E27FC236}">
                <a16:creationId xmlns:a16="http://schemas.microsoft.com/office/drawing/2014/main" id="{FC86088C-6BF4-4591-95E2-71D15FCB129A}"/>
              </a:ext>
            </a:extLst>
          </p:cNvPr>
          <p:cNvSpPr txBox="1">
            <a:spLocks noChangeArrowheads="1"/>
          </p:cNvSpPr>
          <p:nvPr/>
        </p:nvSpPr>
        <p:spPr bwMode="auto">
          <a:xfrm>
            <a:off x="7054850" y="3292475"/>
            <a:ext cx="738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CH</a:t>
            </a:r>
            <a:r>
              <a:rPr lang="en-US" altLang="en-US" sz="2400" baseline="-25000">
                <a:latin typeface="Arial" panose="020B0604020202020204" pitchFamily="34" charset="0"/>
                <a:ea typeface="ＭＳ Ｐゴシック" panose="020B0600070205080204" pitchFamily="34" charset="-128"/>
              </a:rPr>
              <a:t>2</a:t>
            </a:r>
            <a:endParaRPr lang="en-US" altLang="en-US" sz="2400">
              <a:latin typeface="Arial" panose="020B0604020202020204" pitchFamily="34" charset="0"/>
              <a:ea typeface="ＭＳ Ｐゴシック" panose="020B0600070205080204" pitchFamily="34" charset="-128"/>
            </a:endParaRPr>
          </a:p>
        </p:txBody>
      </p:sp>
      <p:sp>
        <p:nvSpPr>
          <p:cNvPr id="107527" name="Text Box 7">
            <a:extLst>
              <a:ext uri="{FF2B5EF4-FFF2-40B4-BE49-F238E27FC236}">
                <a16:creationId xmlns:a16="http://schemas.microsoft.com/office/drawing/2014/main" id="{A044213F-D69D-4B04-A95B-26768A09645D}"/>
              </a:ext>
            </a:extLst>
          </p:cNvPr>
          <p:cNvSpPr txBox="1">
            <a:spLocks noChangeArrowheads="1"/>
          </p:cNvSpPr>
          <p:nvPr/>
        </p:nvSpPr>
        <p:spPr bwMode="auto">
          <a:xfrm>
            <a:off x="7054850" y="4359275"/>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COOH</a:t>
            </a:r>
          </a:p>
        </p:txBody>
      </p:sp>
      <p:sp>
        <p:nvSpPr>
          <p:cNvPr id="107528" name="Line 8">
            <a:extLst>
              <a:ext uri="{FF2B5EF4-FFF2-40B4-BE49-F238E27FC236}">
                <a16:creationId xmlns:a16="http://schemas.microsoft.com/office/drawing/2014/main" id="{31A03448-41C0-499A-A191-C3DB3E9AB8E3}"/>
              </a:ext>
            </a:extLst>
          </p:cNvPr>
          <p:cNvSpPr>
            <a:spLocks noChangeShapeType="1"/>
          </p:cNvSpPr>
          <p:nvPr/>
        </p:nvSpPr>
        <p:spPr bwMode="auto">
          <a:xfrm>
            <a:off x="7283450" y="268287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29" name="Line 9">
            <a:extLst>
              <a:ext uri="{FF2B5EF4-FFF2-40B4-BE49-F238E27FC236}">
                <a16:creationId xmlns:a16="http://schemas.microsoft.com/office/drawing/2014/main" id="{3B752ABA-8155-4705-AED7-9755383D542B}"/>
              </a:ext>
            </a:extLst>
          </p:cNvPr>
          <p:cNvSpPr>
            <a:spLocks noChangeShapeType="1"/>
          </p:cNvSpPr>
          <p:nvPr/>
        </p:nvSpPr>
        <p:spPr bwMode="auto">
          <a:xfrm>
            <a:off x="7283450" y="321627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30" name="Line 10">
            <a:extLst>
              <a:ext uri="{FF2B5EF4-FFF2-40B4-BE49-F238E27FC236}">
                <a16:creationId xmlns:a16="http://schemas.microsoft.com/office/drawing/2014/main" id="{7566395A-8E2C-4462-A731-93659387391B}"/>
              </a:ext>
            </a:extLst>
          </p:cNvPr>
          <p:cNvSpPr>
            <a:spLocks noChangeShapeType="1"/>
          </p:cNvSpPr>
          <p:nvPr/>
        </p:nvSpPr>
        <p:spPr bwMode="auto">
          <a:xfrm>
            <a:off x="7283450" y="420687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31" name="Line 11">
            <a:extLst>
              <a:ext uri="{FF2B5EF4-FFF2-40B4-BE49-F238E27FC236}">
                <a16:creationId xmlns:a16="http://schemas.microsoft.com/office/drawing/2014/main" id="{3B960F8B-AF5B-42F5-8B04-9586023ADF91}"/>
              </a:ext>
            </a:extLst>
          </p:cNvPr>
          <p:cNvSpPr>
            <a:spLocks noChangeShapeType="1"/>
          </p:cNvSpPr>
          <p:nvPr/>
        </p:nvSpPr>
        <p:spPr bwMode="auto">
          <a:xfrm>
            <a:off x="7283450" y="367347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32" name="Text Box 12">
            <a:extLst>
              <a:ext uri="{FF2B5EF4-FFF2-40B4-BE49-F238E27FC236}">
                <a16:creationId xmlns:a16="http://schemas.microsoft.com/office/drawing/2014/main" id="{814CEF03-B3BC-4EC5-8A00-4777BFBCB198}"/>
              </a:ext>
            </a:extLst>
          </p:cNvPr>
          <p:cNvSpPr txBox="1">
            <a:spLocks noChangeArrowheads="1"/>
          </p:cNvSpPr>
          <p:nvPr/>
        </p:nvSpPr>
        <p:spPr bwMode="auto">
          <a:xfrm>
            <a:off x="6553200" y="5799138"/>
            <a:ext cx="22637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dirty="0">
                <a:latin typeface="Arial" panose="020B0604020202020204" pitchFamily="34" charset="0"/>
                <a:ea typeface="ＭＳ Ｐゴシック" panose="020B0600070205080204" pitchFamily="34" charset="-128"/>
              </a:rPr>
              <a:t>Glutamic acid</a:t>
            </a:r>
          </a:p>
          <a:p>
            <a:pPr eaLnBrk="1" hangingPunct="1">
              <a:spcBef>
                <a:spcPct val="50000"/>
              </a:spcBef>
              <a:buFontTx/>
              <a:buNone/>
            </a:pPr>
            <a:r>
              <a:rPr lang="en-US" altLang="en-US" sz="2400" dirty="0">
                <a:latin typeface="Arial" panose="020B0604020202020204" pitchFamily="34" charset="0"/>
                <a:ea typeface="ＭＳ Ｐゴシック" panose="020B0600070205080204" pitchFamily="34" charset="-128"/>
              </a:rPr>
              <a:t>1-9 copies</a:t>
            </a:r>
          </a:p>
        </p:txBody>
      </p:sp>
      <p:sp>
        <p:nvSpPr>
          <p:cNvPr id="107533" name="Rectangle 13">
            <a:extLst>
              <a:ext uri="{FF2B5EF4-FFF2-40B4-BE49-F238E27FC236}">
                <a16:creationId xmlns:a16="http://schemas.microsoft.com/office/drawing/2014/main" id="{C8D65198-A805-4FB0-B947-6827581A5B62}"/>
              </a:ext>
            </a:extLst>
          </p:cNvPr>
          <p:cNvSpPr>
            <a:spLocks noChangeArrowheads="1"/>
          </p:cNvSpPr>
          <p:nvPr/>
        </p:nvSpPr>
        <p:spPr bwMode="auto">
          <a:xfrm>
            <a:off x="7045325" y="57578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a typeface="ＭＳ Ｐゴシック" panose="020B0600070205080204" pitchFamily="34" charset="-128"/>
            </a:endParaRPr>
          </a:p>
        </p:txBody>
      </p:sp>
      <p:sp>
        <p:nvSpPr>
          <p:cNvPr id="107534" name="Line 14">
            <a:extLst>
              <a:ext uri="{FF2B5EF4-FFF2-40B4-BE49-F238E27FC236}">
                <a16:creationId xmlns:a16="http://schemas.microsoft.com/office/drawing/2014/main" id="{3D91AFAB-45D0-4F44-8403-714BA8768AC3}"/>
              </a:ext>
            </a:extLst>
          </p:cNvPr>
          <p:cNvSpPr>
            <a:spLocks noChangeShapeType="1"/>
          </p:cNvSpPr>
          <p:nvPr/>
        </p:nvSpPr>
        <p:spPr bwMode="auto">
          <a:xfrm flipH="1">
            <a:off x="6934200" y="2987675"/>
            <a:ext cx="15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35" name="Text Box 15">
            <a:extLst>
              <a:ext uri="{FF2B5EF4-FFF2-40B4-BE49-F238E27FC236}">
                <a16:creationId xmlns:a16="http://schemas.microsoft.com/office/drawing/2014/main" id="{070A04E8-0EE7-4EBC-8CA4-66EACB0455AA}"/>
              </a:ext>
            </a:extLst>
          </p:cNvPr>
          <p:cNvSpPr txBox="1">
            <a:spLocks noChangeArrowheads="1"/>
          </p:cNvSpPr>
          <p:nvPr/>
        </p:nvSpPr>
        <p:spPr bwMode="auto">
          <a:xfrm>
            <a:off x="6529388" y="27305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N</a:t>
            </a:r>
          </a:p>
        </p:txBody>
      </p:sp>
      <p:sp>
        <p:nvSpPr>
          <p:cNvPr id="107536" name="Text Box 16">
            <a:extLst>
              <a:ext uri="{FF2B5EF4-FFF2-40B4-BE49-F238E27FC236}">
                <a16:creationId xmlns:a16="http://schemas.microsoft.com/office/drawing/2014/main" id="{3611E1DE-224A-4110-9055-2FA7B30F3297}"/>
              </a:ext>
            </a:extLst>
          </p:cNvPr>
          <p:cNvSpPr txBox="1">
            <a:spLocks noChangeArrowheads="1"/>
          </p:cNvSpPr>
          <p:nvPr/>
        </p:nvSpPr>
        <p:spPr bwMode="auto">
          <a:xfrm>
            <a:off x="6019800" y="27305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C</a:t>
            </a:r>
          </a:p>
        </p:txBody>
      </p:sp>
      <p:sp>
        <p:nvSpPr>
          <p:cNvPr id="107537" name="Text Box 17">
            <a:extLst>
              <a:ext uri="{FF2B5EF4-FFF2-40B4-BE49-F238E27FC236}">
                <a16:creationId xmlns:a16="http://schemas.microsoft.com/office/drawing/2014/main" id="{79765605-6768-48C2-B81E-3B295D18AE91}"/>
              </a:ext>
            </a:extLst>
          </p:cNvPr>
          <p:cNvSpPr txBox="1">
            <a:spLocks noChangeArrowheads="1"/>
          </p:cNvSpPr>
          <p:nvPr/>
        </p:nvSpPr>
        <p:spPr bwMode="auto">
          <a:xfrm>
            <a:off x="6521450" y="22256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H</a:t>
            </a:r>
          </a:p>
        </p:txBody>
      </p:sp>
      <p:sp>
        <p:nvSpPr>
          <p:cNvPr id="107538" name="Text Box 18">
            <a:extLst>
              <a:ext uri="{FF2B5EF4-FFF2-40B4-BE49-F238E27FC236}">
                <a16:creationId xmlns:a16="http://schemas.microsoft.com/office/drawing/2014/main" id="{4384B093-67C4-4974-A906-8C4D82142735}"/>
              </a:ext>
            </a:extLst>
          </p:cNvPr>
          <p:cNvSpPr txBox="1">
            <a:spLocks noChangeArrowheads="1"/>
          </p:cNvSpPr>
          <p:nvPr/>
        </p:nvSpPr>
        <p:spPr bwMode="auto">
          <a:xfrm>
            <a:off x="6019800" y="2225675"/>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O</a:t>
            </a:r>
          </a:p>
        </p:txBody>
      </p:sp>
      <p:sp>
        <p:nvSpPr>
          <p:cNvPr id="107539" name="Line 19">
            <a:extLst>
              <a:ext uri="{FF2B5EF4-FFF2-40B4-BE49-F238E27FC236}">
                <a16:creationId xmlns:a16="http://schemas.microsoft.com/office/drawing/2014/main" id="{FDD3DAF4-CF0F-47CB-94DC-EDB44F9D594D}"/>
              </a:ext>
            </a:extLst>
          </p:cNvPr>
          <p:cNvSpPr>
            <a:spLocks noChangeShapeType="1"/>
          </p:cNvSpPr>
          <p:nvPr/>
        </p:nvSpPr>
        <p:spPr bwMode="auto">
          <a:xfrm>
            <a:off x="6705600" y="260667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40" name="Line 20">
            <a:extLst>
              <a:ext uri="{FF2B5EF4-FFF2-40B4-BE49-F238E27FC236}">
                <a16:creationId xmlns:a16="http://schemas.microsoft.com/office/drawing/2014/main" id="{02033843-461F-4BDA-87F0-ECA897DAC68A}"/>
              </a:ext>
            </a:extLst>
          </p:cNvPr>
          <p:cNvSpPr>
            <a:spLocks noChangeShapeType="1"/>
          </p:cNvSpPr>
          <p:nvPr/>
        </p:nvSpPr>
        <p:spPr bwMode="auto">
          <a:xfrm>
            <a:off x="6781800" y="260667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41" name="Line 21">
            <a:extLst>
              <a:ext uri="{FF2B5EF4-FFF2-40B4-BE49-F238E27FC236}">
                <a16:creationId xmlns:a16="http://schemas.microsoft.com/office/drawing/2014/main" id="{39B8C687-551B-4830-9A79-346D63C4118E}"/>
              </a:ext>
            </a:extLst>
          </p:cNvPr>
          <p:cNvSpPr>
            <a:spLocks noChangeShapeType="1"/>
          </p:cNvSpPr>
          <p:nvPr/>
        </p:nvSpPr>
        <p:spPr bwMode="auto">
          <a:xfrm flipH="1">
            <a:off x="6400800" y="2987675"/>
            <a:ext cx="15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42" name="Line 22">
            <a:extLst>
              <a:ext uri="{FF2B5EF4-FFF2-40B4-BE49-F238E27FC236}">
                <a16:creationId xmlns:a16="http://schemas.microsoft.com/office/drawing/2014/main" id="{5DA8DD7B-4C8C-4885-BFEE-8A6629FBBE8A}"/>
              </a:ext>
            </a:extLst>
          </p:cNvPr>
          <p:cNvSpPr>
            <a:spLocks noChangeShapeType="1"/>
          </p:cNvSpPr>
          <p:nvPr/>
        </p:nvSpPr>
        <p:spPr bwMode="auto">
          <a:xfrm>
            <a:off x="6172200" y="260667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43" name="Line 23">
            <a:extLst>
              <a:ext uri="{FF2B5EF4-FFF2-40B4-BE49-F238E27FC236}">
                <a16:creationId xmlns:a16="http://schemas.microsoft.com/office/drawing/2014/main" id="{33B8EBB7-F88A-40DA-B4F7-CE6F80AEE46E}"/>
              </a:ext>
            </a:extLst>
          </p:cNvPr>
          <p:cNvSpPr>
            <a:spLocks noChangeShapeType="1"/>
          </p:cNvSpPr>
          <p:nvPr/>
        </p:nvSpPr>
        <p:spPr bwMode="auto">
          <a:xfrm>
            <a:off x="6248400" y="260667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44" name="AutoShape 24">
            <a:extLst>
              <a:ext uri="{FF2B5EF4-FFF2-40B4-BE49-F238E27FC236}">
                <a16:creationId xmlns:a16="http://schemas.microsoft.com/office/drawing/2014/main" id="{8DE0B5A9-A3F0-4682-9347-C32F9093E901}"/>
              </a:ext>
            </a:extLst>
          </p:cNvPr>
          <p:cNvSpPr>
            <a:spLocks noChangeArrowheads="1"/>
          </p:cNvSpPr>
          <p:nvPr/>
        </p:nvSpPr>
        <p:spPr bwMode="auto">
          <a:xfrm>
            <a:off x="4724400" y="2530475"/>
            <a:ext cx="1066800" cy="914400"/>
          </a:xfrm>
          <a:prstGeom prst="hexagon">
            <a:avLst>
              <a:gd name="adj" fmla="val 29167"/>
              <a:gd name="vf" fmla="val 11547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a typeface="ＭＳ Ｐゴシック" panose="020B0600070205080204" pitchFamily="34" charset="-128"/>
            </a:endParaRPr>
          </a:p>
        </p:txBody>
      </p:sp>
      <p:sp>
        <p:nvSpPr>
          <p:cNvPr id="107545" name="Line 25">
            <a:extLst>
              <a:ext uri="{FF2B5EF4-FFF2-40B4-BE49-F238E27FC236}">
                <a16:creationId xmlns:a16="http://schemas.microsoft.com/office/drawing/2014/main" id="{FB327388-5717-4AB1-9196-9386B7BA61A2}"/>
              </a:ext>
            </a:extLst>
          </p:cNvPr>
          <p:cNvSpPr>
            <a:spLocks noChangeShapeType="1"/>
          </p:cNvSpPr>
          <p:nvPr/>
        </p:nvSpPr>
        <p:spPr bwMode="auto">
          <a:xfrm flipH="1">
            <a:off x="4572000" y="2987675"/>
            <a:ext cx="15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46" name="Line 26">
            <a:extLst>
              <a:ext uri="{FF2B5EF4-FFF2-40B4-BE49-F238E27FC236}">
                <a16:creationId xmlns:a16="http://schemas.microsoft.com/office/drawing/2014/main" id="{ADDE112A-1926-4C0E-8616-1002C3863326}"/>
              </a:ext>
            </a:extLst>
          </p:cNvPr>
          <p:cNvSpPr>
            <a:spLocks noChangeShapeType="1"/>
          </p:cNvSpPr>
          <p:nvPr/>
        </p:nvSpPr>
        <p:spPr bwMode="auto">
          <a:xfrm>
            <a:off x="5486400" y="2606675"/>
            <a:ext cx="228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47" name="Line 27">
            <a:extLst>
              <a:ext uri="{FF2B5EF4-FFF2-40B4-BE49-F238E27FC236}">
                <a16:creationId xmlns:a16="http://schemas.microsoft.com/office/drawing/2014/main" id="{17788620-3464-4F51-BA65-0FB343904F7F}"/>
              </a:ext>
            </a:extLst>
          </p:cNvPr>
          <p:cNvSpPr>
            <a:spLocks noChangeShapeType="1"/>
          </p:cNvSpPr>
          <p:nvPr/>
        </p:nvSpPr>
        <p:spPr bwMode="auto">
          <a:xfrm rot="3817197" flipH="1" flipV="1">
            <a:off x="4788694" y="2602706"/>
            <a:ext cx="234950" cy="395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48" name="Line 28">
            <a:extLst>
              <a:ext uri="{FF2B5EF4-FFF2-40B4-BE49-F238E27FC236}">
                <a16:creationId xmlns:a16="http://schemas.microsoft.com/office/drawing/2014/main" id="{E9E332FA-F3E9-43BD-B91E-3C815DCED663}"/>
              </a:ext>
            </a:extLst>
          </p:cNvPr>
          <p:cNvSpPr>
            <a:spLocks noChangeShapeType="1"/>
          </p:cNvSpPr>
          <p:nvPr/>
        </p:nvSpPr>
        <p:spPr bwMode="auto">
          <a:xfrm rot="7705358" flipH="1" flipV="1">
            <a:off x="5091113" y="3182937"/>
            <a:ext cx="285750" cy="352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49" name="Text Box 29">
            <a:extLst>
              <a:ext uri="{FF2B5EF4-FFF2-40B4-BE49-F238E27FC236}">
                <a16:creationId xmlns:a16="http://schemas.microsoft.com/office/drawing/2014/main" id="{0F666D93-A847-44CF-BFB7-43E6D60A65B0}"/>
              </a:ext>
            </a:extLst>
          </p:cNvPr>
          <p:cNvSpPr txBox="1">
            <a:spLocks noChangeArrowheads="1"/>
          </p:cNvSpPr>
          <p:nvPr/>
        </p:nvSpPr>
        <p:spPr bwMode="auto">
          <a:xfrm>
            <a:off x="4167188" y="27305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N</a:t>
            </a:r>
          </a:p>
        </p:txBody>
      </p:sp>
      <p:sp>
        <p:nvSpPr>
          <p:cNvPr id="107550" name="Text Box 30">
            <a:extLst>
              <a:ext uri="{FF2B5EF4-FFF2-40B4-BE49-F238E27FC236}">
                <a16:creationId xmlns:a16="http://schemas.microsoft.com/office/drawing/2014/main" id="{BC4C79DC-81BB-4A1F-B3DB-E40E54EFB0E7}"/>
              </a:ext>
            </a:extLst>
          </p:cNvPr>
          <p:cNvSpPr txBox="1">
            <a:spLocks noChangeArrowheads="1"/>
          </p:cNvSpPr>
          <p:nvPr/>
        </p:nvSpPr>
        <p:spPr bwMode="auto">
          <a:xfrm>
            <a:off x="4159250" y="22256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H</a:t>
            </a:r>
          </a:p>
        </p:txBody>
      </p:sp>
      <p:sp>
        <p:nvSpPr>
          <p:cNvPr id="107551" name="Line 31">
            <a:extLst>
              <a:ext uri="{FF2B5EF4-FFF2-40B4-BE49-F238E27FC236}">
                <a16:creationId xmlns:a16="http://schemas.microsoft.com/office/drawing/2014/main" id="{8D1900FC-1E9F-41F2-92AD-BE4E1A487852}"/>
              </a:ext>
            </a:extLst>
          </p:cNvPr>
          <p:cNvSpPr>
            <a:spLocks noChangeShapeType="1"/>
          </p:cNvSpPr>
          <p:nvPr/>
        </p:nvSpPr>
        <p:spPr bwMode="auto">
          <a:xfrm flipH="1">
            <a:off x="5791200" y="2987675"/>
            <a:ext cx="15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52" name="Text Box 32">
            <a:extLst>
              <a:ext uri="{FF2B5EF4-FFF2-40B4-BE49-F238E27FC236}">
                <a16:creationId xmlns:a16="http://schemas.microsoft.com/office/drawing/2014/main" id="{CB49C692-3120-4D5D-BCF4-89C064A27140}"/>
              </a:ext>
            </a:extLst>
          </p:cNvPr>
          <p:cNvSpPr txBox="1">
            <a:spLocks noChangeArrowheads="1"/>
          </p:cNvSpPr>
          <p:nvPr/>
        </p:nvSpPr>
        <p:spPr bwMode="auto">
          <a:xfrm>
            <a:off x="3376613" y="2759075"/>
            <a:ext cx="738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CH</a:t>
            </a:r>
            <a:r>
              <a:rPr lang="en-US" altLang="en-US" sz="2400" baseline="-25000">
                <a:latin typeface="Arial" panose="020B0604020202020204" pitchFamily="34" charset="0"/>
                <a:ea typeface="ＭＳ Ｐゴシック" panose="020B0600070205080204" pitchFamily="34" charset="-128"/>
              </a:rPr>
              <a:t>2</a:t>
            </a:r>
            <a:endParaRPr lang="en-US" altLang="en-US" sz="2400">
              <a:latin typeface="Arial" panose="020B0604020202020204" pitchFamily="34" charset="0"/>
              <a:ea typeface="ＭＳ Ｐゴシック" panose="020B0600070205080204" pitchFamily="34" charset="-128"/>
            </a:endParaRPr>
          </a:p>
        </p:txBody>
      </p:sp>
      <p:sp>
        <p:nvSpPr>
          <p:cNvPr id="107553" name="Line 33">
            <a:extLst>
              <a:ext uri="{FF2B5EF4-FFF2-40B4-BE49-F238E27FC236}">
                <a16:creationId xmlns:a16="http://schemas.microsoft.com/office/drawing/2014/main" id="{31EEFA17-357F-494D-9B84-0E3939F574C6}"/>
              </a:ext>
            </a:extLst>
          </p:cNvPr>
          <p:cNvSpPr>
            <a:spLocks noChangeShapeType="1"/>
          </p:cNvSpPr>
          <p:nvPr/>
        </p:nvSpPr>
        <p:spPr bwMode="auto">
          <a:xfrm flipH="1">
            <a:off x="4038600" y="2987675"/>
            <a:ext cx="15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54" name="AutoShape 34">
            <a:extLst>
              <a:ext uri="{FF2B5EF4-FFF2-40B4-BE49-F238E27FC236}">
                <a16:creationId xmlns:a16="http://schemas.microsoft.com/office/drawing/2014/main" id="{5EE5758C-09D5-455B-AF45-3B504DD8246F}"/>
              </a:ext>
            </a:extLst>
          </p:cNvPr>
          <p:cNvSpPr>
            <a:spLocks/>
          </p:cNvSpPr>
          <p:nvPr/>
        </p:nvSpPr>
        <p:spPr bwMode="auto">
          <a:xfrm rot="5400000">
            <a:off x="7239000" y="4816475"/>
            <a:ext cx="228600" cy="1600200"/>
          </a:xfrm>
          <a:prstGeom prst="rightBrace">
            <a:avLst>
              <a:gd name="adj1" fmla="val 58333"/>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a typeface="ＭＳ Ｐゴシック" panose="020B0600070205080204" pitchFamily="34" charset="-128"/>
            </a:endParaRPr>
          </a:p>
        </p:txBody>
      </p:sp>
      <p:sp>
        <p:nvSpPr>
          <p:cNvPr id="107555" name="AutoShape 35">
            <a:extLst>
              <a:ext uri="{FF2B5EF4-FFF2-40B4-BE49-F238E27FC236}">
                <a16:creationId xmlns:a16="http://schemas.microsoft.com/office/drawing/2014/main" id="{4FEA396B-95F1-4538-B007-82C6AD651A7E}"/>
              </a:ext>
            </a:extLst>
          </p:cNvPr>
          <p:cNvSpPr>
            <a:spLocks/>
          </p:cNvSpPr>
          <p:nvPr/>
        </p:nvSpPr>
        <p:spPr bwMode="auto">
          <a:xfrm rot="5400000">
            <a:off x="5124450" y="4568825"/>
            <a:ext cx="342900" cy="2209800"/>
          </a:xfrm>
          <a:prstGeom prst="rightBrace">
            <a:avLst>
              <a:gd name="adj1" fmla="val 53704"/>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a typeface="ＭＳ Ｐゴシック" panose="020B0600070205080204" pitchFamily="34" charset="-128"/>
            </a:endParaRPr>
          </a:p>
        </p:txBody>
      </p:sp>
      <p:sp>
        <p:nvSpPr>
          <p:cNvPr id="107556" name="Text Box 36">
            <a:extLst>
              <a:ext uri="{FF2B5EF4-FFF2-40B4-BE49-F238E27FC236}">
                <a16:creationId xmlns:a16="http://schemas.microsoft.com/office/drawing/2014/main" id="{E3B286D9-56F6-46AE-8F6F-3D4CFE0A5114}"/>
              </a:ext>
            </a:extLst>
          </p:cNvPr>
          <p:cNvSpPr txBox="1">
            <a:spLocks noChangeArrowheads="1"/>
          </p:cNvSpPr>
          <p:nvPr/>
        </p:nvSpPr>
        <p:spPr bwMode="auto">
          <a:xfrm>
            <a:off x="3886200" y="5807075"/>
            <a:ext cx="2819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a:latin typeface="Arial" panose="020B0604020202020204" pitchFamily="34" charset="0"/>
                <a:ea typeface="ＭＳ Ｐゴシック" panose="020B0600070205080204" pitchFamily="34" charset="-128"/>
              </a:rPr>
              <a:t>Paramino benzoic       acid</a:t>
            </a:r>
          </a:p>
        </p:txBody>
      </p:sp>
      <p:grpSp>
        <p:nvGrpSpPr>
          <p:cNvPr id="107557" name="Group 37">
            <a:extLst>
              <a:ext uri="{FF2B5EF4-FFF2-40B4-BE49-F238E27FC236}">
                <a16:creationId xmlns:a16="http://schemas.microsoft.com/office/drawing/2014/main" id="{C789ACED-1B29-4CFD-A2AD-51C9AE69B7EA}"/>
              </a:ext>
            </a:extLst>
          </p:cNvPr>
          <p:cNvGrpSpPr>
            <a:grpSpLocks/>
          </p:cNvGrpSpPr>
          <p:nvPr/>
        </p:nvGrpSpPr>
        <p:grpSpPr bwMode="auto">
          <a:xfrm>
            <a:off x="1447800" y="2149475"/>
            <a:ext cx="1981200" cy="1066800"/>
            <a:chOff x="672" y="1248"/>
            <a:chExt cx="1248" cy="672"/>
          </a:xfrm>
        </p:grpSpPr>
        <p:grpSp>
          <p:nvGrpSpPr>
            <p:cNvPr id="107601" name="Group 38">
              <a:extLst>
                <a:ext uri="{FF2B5EF4-FFF2-40B4-BE49-F238E27FC236}">
                  <a16:creationId xmlns:a16="http://schemas.microsoft.com/office/drawing/2014/main" id="{9B1B31A8-C3AF-497C-B3F0-93DC6DFA886A}"/>
                </a:ext>
              </a:extLst>
            </p:cNvPr>
            <p:cNvGrpSpPr>
              <a:grpSpLocks/>
            </p:cNvGrpSpPr>
            <p:nvPr/>
          </p:nvGrpSpPr>
          <p:grpSpPr bwMode="auto">
            <a:xfrm>
              <a:off x="672" y="1248"/>
              <a:ext cx="1152" cy="672"/>
              <a:chOff x="672" y="1440"/>
              <a:chExt cx="1152" cy="672"/>
            </a:xfrm>
          </p:grpSpPr>
          <p:sp>
            <p:nvSpPr>
              <p:cNvPr id="107603" name="AutoShape 39">
                <a:extLst>
                  <a:ext uri="{FF2B5EF4-FFF2-40B4-BE49-F238E27FC236}">
                    <a16:creationId xmlns:a16="http://schemas.microsoft.com/office/drawing/2014/main" id="{FA4863DF-4379-4076-B14C-07ADFD05ABF2}"/>
                  </a:ext>
                </a:extLst>
              </p:cNvPr>
              <p:cNvSpPr>
                <a:spLocks noChangeArrowheads="1"/>
              </p:cNvSpPr>
              <p:nvPr/>
            </p:nvSpPr>
            <p:spPr bwMode="auto">
              <a:xfrm rot="5400000">
                <a:off x="1200" y="1488"/>
                <a:ext cx="672" cy="576"/>
              </a:xfrm>
              <a:prstGeom prst="hexagon">
                <a:avLst>
                  <a:gd name="adj" fmla="val 29167"/>
                  <a:gd name="vf" fmla="val 11547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a typeface="ＭＳ Ｐゴシック" panose="020B0600070205080204" pitchFamily="34" charset="-128"/>
                </a:endParaRPr>
              </a:p>
            </p:txBody>
          </p:sp>
          <p:sp>
            <p:nvSpPr>
              <p:cNvPr id="107604" name="AutoShape 40">
                <a:extLst>
                  <a:ext uri="{FF2B5EF4-FFF2-40B4-BE49-F238E27FC236}">
                    <a16:creationId xmlns:a16="http://schemas.microsoft.com/office/drawing/2014/main" id="{C94A45CC-6406-4DB5-AD0E-61B5F89AF9CB}"/>
                  </a:ext>
                </a:extLst>
              </p:cNvPr>
              <p:cNvSpPr>
                <a:spLocks noChangeArrowheads="1"/>
              </p:cNvSpPr>
              <p:nvPr/>
            </p:nvSpPr>
            <p:spPr bwMode="auto">
              <a:xfrm rot="5400000">
                <a:off x="624" y="1488"/>
                <a:ext cx="672" cy="576"/>
              </a:xfrm>
              <a:prstGeom prst="hexagon">
                <a:avLst>
                  <a:gd name="adj" fmla="val 29167"/>
                  <a:gd name="vf" fmla="val 11547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a typeface="ＭＳ Ｐゴシック" panose="020B0600070205080204" pitchFamily="34" charset="-128"/>
                </a:endParaRPr>
              </a:p>
            </p:txBody>
          </p:sp>
        </p:grpSp>
        <p:sp>
          <p:nvSpPr>
            <p:cNvPr id="107602" name="Line 41">
              <a:extLst>
                <a:ext uri="{FF2B5EF4-FFF2-40B4-BE49-F238E27FC236}">
                  <a16:creationId xmlns:a16="http://schemas.microsoft.com/office/drawing/2014/main" id="{DED4F676-5405-4CF5-AD15-A4CCF01A2D57}"/>
                </a:ext>
              </a:extLst>
            </p:cNvPr>
            <p:cNvSpPr>
              <a:spLocks noChangeShapeType="1"/>
            </p:cNvSpPr>
            <p:nvPr/>
          </p:nvSpPr>
          <p:spPr bwMode="auto">
            <a:xfrm flipH="1">
              <a:off x="1824" y="1776"/>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7558" name="Line 42">
            <a:extLst>
              <a:ext uri="{FF2B5EF4-FFF2-40B4-BE49-F238E27FC236}">
                <a16:creationId xmlns:a16="http://schemas.microsoft.com/office/drawing/2014/main" id="{B2A2147E-0701-468B-AA4F-B29D8F1716AD}"/>
              </a:ext>
            </a:extLst>
          </p:cNvPr>
          <p:cNvSpPr>
            <a:spLocks noChangeShapeType="1"/>
          </p:cNvSpPr>
          <p:nvPr/>
        </p:nvSpPr>
        <p:spPr bwMode="auto">
          <a:xfrm>
            <a:off x="4343400" y="260667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59" name="Line 43">
            <a:extLst>
              <a:ext uri="{FF2B5EF4-FFF2-40B4-BE49-F238E27FC236}">
                <a16:creationId xmlns:a16="http://schemas.microsoft.com/office/drawing/2014/main" id="{E2004E2D-8A02-4B1D-A2D7-88C53FF2726D}"/>
              </a:ext>
            </a:extLst>
          </p:cNvPr>
          <p:cNvSpPr>
            <a:spLocks noChangeShapeType="1"/>
          </p:cNvSpPr>
          <p:nvPr/>
        </p:nvSpPr>
        <p:spPr bwMode="auto">
          <a:xfrm>
            <a:off x="4419600" y="2606675"/>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60" name="Line 44">
            <a:extLst>
              <a:ext uri="{FF2B5EF4-FFF2-40B4-BE49-F238E27FC236}">
                <a16:creationId xmlns:a16="http://schemas.microsoft.com/office/drawing/2014/main" id="{AF8520B9-9AFE-41B4-8E65-29B6FD976947}"/>
              </a:ext>
            </a:extLst>
          </p:cNvPr>
          <p:cNvSpPr>
            <a:spLocks noChangeShapeType="1"/>
          </p:cNvSpPr>
          <p:nvPr/>
        </p:nvSpPr>
        <p:spPr bwMode="auto">
          <a:xfrm rot="5365534" flipH="1" flipV="1">
            <a:off x="1604169" y="2145506"/>
            <a:ext cx="234950" cy="395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61" name="Line 45">
            <a:extLst>
              <a:ext uri="{FF2B5EF4-FFF2-40B4-BE49-F238E27FC236}">
                <a16:creationId xmlns:a16="http://schemas.microsoft.com/office/drawing/2014/main" id="{1288B10F-34A2-4233-A015-0AD347CE62E4}"/>
              </a:ext>
            </a:extLst>
          </p:cNvPr>
          <p:cNvSpPr>
            <a:spLocks noChangeShapeType="1"/>
          </p:cNvSpPr>
          <p:nvPr/>
        </p:nvSpPr>
        <p:spPr bwMode="auto">
          <a:xfrm rot="16234466" flipV="1">
            <a:off x="1604169" y="2824956"/>
            <a:ext cx="234950" cy="395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62" name="Text Box 47">
            <a:extLst>
              <a:ext uri="{FF2B5EF4-FFF2-40B4-BE49-F238E27FC236}">
                <a16:creationId xmlns:a16="http://schemas.microsoft.com/office/drawing/2014/main" id="{B2456D97-23A0-46EF-9BDB-AD644163CB5E}"/>
              </a:ext>
            </a:extLst>
          </p:cNvPr>
          <p:cNvSpPr txBox="1">
            <a:spLocks noChangeArrowheads="1"/>
          </p:cNvSpPr>
          <p:nvPr/>
        </p:nvSpPr>
        <p:spPr bwMode="auto">
          <a:xfrm>
            <a:off x="1676400" y="17684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N</a:t>
            </a:r>
          </a:p>
        </p:txBody>
      </p:sp>
      <p:sp>
        <p:nvSpPr>
          <p:cNvPr id="107563" name="Text Box 48">
            <a:extLst>
              <a:ext uri="{FF2B5EF4-FFF2-40B4-BE49-F238E27FC236}">
                <a16:creationId xmlns:a16="http://schemas.microsoft.com/office/drawing/2014/main" id="{F3F38BBC-A49C-46F9-BDC8-217D3190F322}"/>
              </a:ext>
            </a:extLst>
          </p:cNvPr>
          <p:cNvSpPr txBox="1">
            <a:spLocks noChangeArrowheads="1"/>
          </p:cNvSpPr>
          <p:nvPr/>
        </p:nvSpPr>
        <p:spPr bwMode="auto">
          <a:xfrm>
            <a:off x="2590800" y="17684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N</a:t>
            </a:r>
          </a:p>
        </p:txBody>
      </p:sp>
      <p:sp>
        <p:nvSpPr>
          <p:cNvPr id="107564" name="Text Box 49">
            <a:extLst>
              <a:ext uri="{FF2B5EF4-FFF2-40B4-BE49-F238E27FC236}">
                <a16:creationId xmlns:a16="http://schemas.microsoft.com/office/drawing/2014/main" id="{370D47E1-F356-422F-874E-6A2D17E368F7}"/>
              </a:ext>
            </a:extLst>
          </p:cNvPr>
          <p:cNvSpPr txBox="1">
            <a:spLocks noChangeArrowheads="1"/>
          </p:cNvSpPr>
          <p:nvPr/>
        </p:nvSpPr>
        <p:spPr bwMode="auto">
          <a:xfrm>
            <a:off x="2590800" y="31400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N</a:t>
            </a:r>
          </a:p>
        </p:txBody>
      </p:sp>
      <p:sp>
        <p:nvSpPr>
          <p:cNvPr id="107565" name="Text Box 50">
            <a:extLst>
              <a:ext uri="{FF2B5EF4-FFF2-40B4-BE49-F238E27FC236}">
                <a16:creationId xmlns:a16="http://schemas.microsoft.com/office/drawing/2014/main" id="{972790D4-D8E5-4A7F-BB06-1D1D1AB59E7E}"/>
              </a:ext>
            </a:extLst>
          </p:cNvPr>
          <p:cNvSpPr txBox="1">
            <a:spLocks noChangeArrowheads="1"/>
          </p:cNvSpPr>
          <p:nvPr/>
        </p:nvSpPr>
        <p:spPr bwMode="auto">
          <a:xfrm>
            <a:off x="1066800" y="27590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N</a:t>
            </a:r>
          </a:p>
        </p:txBody>
      </p:sp>
      <p:sp>
        <p:nvSpPr>
          <p:cNvPr id="107566" name="Text Box 51">
            <a:extLst>
              <a:ext uri="{FF2B5EF4-FFF2-40B4-BE49-F238E27FC236}">
                <a16:creationId xmlns:a16="http://schemas.microsoft.com/office/drawing/2014/main" id="{0CA80609-CC1F-4B2C-8E62-D3B6B4F62267}"/>
              </a:ext>
            </a:extLst>
          </p:cNvPr>
          <p:cNvSpPr txBox="1">
            <a:spLocks noChangeArrowheads="1"/>
          </p:cNvSpPr>
          <p:nvPr/>
        </p:nvSpPr>
        <p:spPr bwMode="auto">
          <a:xfrm>
            <a:off x="966788" y="2073275"/>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N</a:t>
            </a:r>
          </a:p>
        </p:txBody>
      </p:sp>
      <p:sp>
        <p:nvSpPr>
          <p:cNvPr id="107567" name="Line 52">
            <a:extLst>
              <a:ext uri="{FF2B5EF4-FFF2-40B4-BE49-F238E27FC236}">
                <a16:creationId xmlns:a16="http://schemas.microsoft.com/office/drawing/2014/main" id="{8D69CEEC-E05F-40B7-8D1D-7DBCE681FFE7}"/>
              </a:ext>
            </a:extLst>
          </p:cNvPr>
          <p:cNvSpPr>
            <a:spLocks noChangeShapeType="1"/>
          </p:cNvSpPr>
          <p:nvPr/>
        </p:nvSpPr>
        <p:spPr bwMode="auto">
          <a:xfrm rot="2149076" flipH="1">
            <a:off x="1295400" y="2378075"/>
            <a:ext cx="15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68" name="Text Box 53">
            <a:extLst>
              <a:ext uri="{FF2B5EF4-FFF2-40B4-BE49-F238E27FC236}">
                <a16:creationId xmlns:a16="http://schemas.microsoft.com/office/drawing/2014/main" id="{968B23F0-978B-41EB-8058-E8306F4593B7}"/>
              </a:ext>
            </a:extLst>
          </p:cNvPr>
          <p:cNvSpPr txBox="1">
            <a:spLocks noChangeArrowheads="1"/>
          </p:cNvSpPr>
          <p:nvPr/>
        </p:nvSpPr>
        <p:spPr bwMode="auto">
          <a:xfrm>
            <a:off x="609600" y="2073275"/>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H</a:t>
            </a:r>
            <a:r>
              <a:rPr lang="en-US" altLang="en-US" sz="2400" baseline="-25000">
                <a:latin typeface="Arial" panose="020B0604020202020204" pitchFamily="34" charset="0"/>
                <a:ea typeface="ＭＳ Ｐゴシック" panose="020B0600070205080204" pitchFamily="34" charset="-128"/>
              </a:rPr>
              <a:t>2</a:t>
            </a:r>
            <a:endParaRPr lang="en-US" altLang="en-US" sz="2400">
              <a:latin typeface="Arial" panose="020B0604020202020204" pitchFamily="34" charset="0"/>
              <a:ea typeface="ＭＳ Ｐゴシック" panose="020B0600070205080204" pitchFamily="34" charset="-128"/>
            </a:endParaRPr>
          </a:p>
        </p:txBody>
      </p:sp>
      <p:grpSp>
        <p:nvGrpSpPr>
          <p:cNvPr id="107569" name="Group 54">
            <a:extLst>
              <a:ext uri="{FF2B5EF4-FFF2-40B4-BE49-F238E27FC236}">
                <a16:creationId xmlns:a16="http://schemas.microsoft.com/office/drawing/2014/main" id="{E805EF5D-C985-4099-8CBB-E8A784E389C2}"/>
              </a:ext>
            </a:extLst>
          </p:cNvPr>
          <p:cNvGrpSpPr>
            <a:grpSpLocks/>
          </p:cNvGrpSpPr>
          <p:nvPr/>
        </p:nvGrpSpPr>
        <p:grpSpPr bwMode="auto">
          <a:xfrm>
            <a:off x="1517650" y="2225675"/>
            <a:ext cx="3054350" cy="1219200"/>
            <a:chOff x="956" y="1296"/>
            <a:chExt cx="1924" cy="768"/>
          </a:xfrm>
        </p:grpSpPr>
        <p:grpSp>
          <p:nvGrpSpPr>
            <p:cNvPr id="107584" name="Group 55">
              <a:extLst>
                <a:ext uri="{FF2B5EF4-FFF2-40B4-BE49-F238E27FC236}">
                  <a16:creationId xmlns:a16="http://schemas.microsoft.com/office/drawing/2014/main" id="{12CB55B7-74E3-4706-8C3A-27026C13E904}"/>
                </a:ext>
              </a:extLst>
            </p:cNvPr>
            <p:cNvGrpSpPr>
              <a:grpSpLocks/>
            </p:cNvGrpSpPr>
            <p:nvPr/>
          </p:nvGrpSpPr>
          <p:grpSpPr bwMode="auto">
            <a:xfrm>
              <a:off x="1666" y="1296"/>
              <a:ext cx="354" cy="558"/>
              <a:chOff x="1666" y="1296"/>
              <a:chExt cx="354" cy="558"/>
            </a:xfrm>
          </p:grpSpPr>
          <p:grpSp>
            <p:nvGrpSpPr>
              <p:cNvPr id="107595" name="Group 56">
                <a:extLst>
                  <a:ext uri="{FF2B5EF4-FFF2-40B4-BE49-F238E27FC236}">
                    <a16:creationId xmlns:a16="http://schemas.microsoft.com/office/drawing/2014/main" id="{9A92BD20-1010-4E31-9068-F32ABABBD1BD}"/>
                  </a:ext>
                </a:extLst>
              </p:cNvPr>
              <p:cNvGrpSpPr>
                <a:grpSpLocks/>
              </p:cNvGrpSpPr>
              <p:nvPr/>
            </p:nvGrpSpPr>
            <p:grpSpPr bwMode="auto">
              <a:xfrm>
                <a:off x="1666" y="1296"/>
                <a:ext cx="206" cy="558"/>
                <a:chOff x="1666" y="1296"/>
                <a:chExt cx="206" cy="558"/>
              </a:xfrm>
            </p:grpSpPr>
            <p:sp>
              <p:nvSpPr>
                <p:cNvPr id="107599" name="Text Box 57">
                  <a:extLst>
                    <a:ext uri="{FF2B5EF4-FFF2-40B4-BE49-F238E27FC236}">
                      <a16:creationId xmlns:a16="http://schemas.microsoft.com/office/drawing/2014/main" id="{B655835B-3968-404F-B4B1-F5A78A72F247}"/>
                    </a:ext>
                  </a:extLst>
                </p:cNvPr>
                <p:cNvSpPr txBox="1">
                  <a:spLocks noChangeArrowheads="1"/>
                </p:cNvSpPr>
                <p:nvPr/>
              </p:nvSpPr>
              <p:spPr bwMode="auto">
                <a:xfrm>
                  <a:off x="1666" y="1296"/>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ea typeface="ＭＳ Ｐゴシック" panose="020B0600070205080204" pitchFamily="34" charset="-128"/>
                    </a:rPr>
                    <a:t>8</a:t>
                  </a:r>
                </a:p>
              </p:txBody>
            </p:sp>
            <p:sp>
              <p:nvSpPr>
                <p:cNvPr id="107600" name="Text Box 58">
                  <a:extLst>
                    <a:ext uri="{FF2B5EF4-FFF2-40B4-BE49-F238E27FC236}">
                      <a16:creationId xmlns:a16="http://schemas.microsoft.com/office/drawing/2014/main" id="{E94E526A-64DC-417B-88EC-621B2252260E}"/>
                    </a:ext>
                  </a:extLst>
                </p:cNvPr>
                <p:cNvSpPr txBox="1">
                  <a:spLocks noChangeArrowheads="1"/>
                </p:cNvSpPr>
                <p:nvPr/>
              </p:nvSpPr>
              <p:spPr bwMode="auto">
                <a:xfrm>
                  <a:off x="1676" y="162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ea typeface="ＭＳ Ｐゴシック" panose="020B0600070205080204" pitchFamily="34" charset="-128"/>
                    </a:rPr>
                    <a:t>5</a:t>
                  </a:r>
                </a:p>
              </p:txBody>
            </p:sp>
          </p:grpSp>
          <p:grpSp>
            <p:nvGrpSpPr>
              <p:cNvPr id="107596" name="Group 59">
                <a:extLst>
                  <a:ext uri="{FF2B5EF4-FFF2-40B4-BE49-F238E27FC236}">
                    <a16:creationId xmlns:a16="http://schemas.microsoft.com/office/drawing/2014/main" id="{2B716E79-71BE-4308-8D9A-69D4B2EE02AC}"/>
                  </a:ext>
                </a:extLst>
              </p:cNvPr>
              <p:cNvGrpSpPr>
                <a:grpSpLocks/>
              </p:cNvGrpSpPr>
              <p:nvPr/>
            </p:nvGrpSpPr>
            <p:grpSpPr bwMode="auto">
              <a:xfrm>
                <a:off x="1824" y="1392"/>
                <a:ext cx="196" cy="384"/>
                <a:chOff x="1824" y="1392"/>
                <a:chExt cx="196" cy="384"/>
              </a:xfrm>
            </p:grpSpPr>
            <p:sp>
              <p:nvSpPr>
                <p:cNvPr id="107597" name="Text Box 60">
                  <a:extLst>
                    <a:ext uri="{FF2B5EF4-FFF2-40B4-BE49-F238E27FC236}">
                      <a16:creationId xmlns:a16="http://schemas.microsoft.com/office/drawing/2014/main" id="{9B9B4BB2-402A-4EDD-A92D-25162A9FA444}"/>
                    </a:ext>
                  </a:extLst>
                </p:cNvPr>
                <p:cNvSpPr txBox="1">
                  <a:spLocks noChangeArrowheads="1"/>
                </p:cNvSpPr>
                <p:nvPr/>
              </p:nvSpPr>
              <p:spPr bwMode="auto">
                <a:xfrm>
                  <a:off x="1824" y="139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ea typeface="ＭＳ Ｐゴシック" panose="020B0600070205080204" pitchFamily="34" charset="-128"/>
                    </a:rPr>
                    <a:t>7</a:t>
                  </a:r>
                </a:p>
              </p:txBody>
            </p:sp>
            <p:sp>
              <p:nvSpPr>
                <p:cNvPr id="107598" name="Text Box 61">
                  <a:extLst>
                    <a:ext uri="{FF2B5EF4-FFF2-40B4-BE49-F238E27FC236}">
                      <a16:creationId xmlns:a16="http://schemas.microsoft.com/office/drawing/2014/main" id="{7FFC8374-4E5D-4A47-B880-074571523FE4}"/>
                    </a:ext>
                  </a:extLst>
                </p:cNvPr>
                <p:cNvSpPr txBox="1">
                  <a:spLocks noChangeArrowheads="1"/>
                </p:cNvSpPr>
                <p:nvPr/>
              </p:nvSpPr>
              <p:spPr bwMode="auto">
                <a:xfrm>
                  <a:off x="1824" y="154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ea typeface="ＭＳ Ｐゴシック" panose="020B0600070205080204" pitchFamily="34" charset="-128"/>
                    </a:rPr>
                    <a:t>6</a:t>
                  </a:r>
                </a:p>
              </p:txBody>
            </p:sp>
          </p:grpSp>
        </p:grpSp>
        <p:grpSp>
          <p:nvGrpSpPr>
            <p:cNvPr id="107585" name="Group 62">
              <a:extLst>
                <a:ext uri="{FF2B5EF4-FFF2-40B4-BE49-F238E27FC236}">
                  <a16:creationId xmlns:a16="http://schemas.microsoft.com/office/drawing/2014/main" id="{1112F02E-40AE-4DD9-A93E-F4EAECF1E0C1}"/>
                </a:ext>
              </a:extLst>
            </p:cNvPr>
            <p:cNvGrpSpPr>
              <a:grpSpLocks/>
            </p:cNvGrpSpPr>
            <p:nvPr/>
          </p:nvGrpSpPr>
          <p:grpSpPr bwMode="auto">
            <a:xfrm>
              <a:off x="956" y="1305"/>
              <a:ext cx="1924" cy="759"/>
              <a:chOff x="956" y="1305"/>
              <a:chExt cx="1924" cy="759"/>
            </a:xfrm>
          </p:grpSpPr>
          <p:grpSp>
            <p:nvGrpSpPr>
              <p:cNvPr id="107586" name="Group 63">
                <a:extLst>
                  <a:ext uri="{FF2B5EF4-FFF2-40B4-BE49-F238E27FC236}">
                    <a16:creationId xmlns:a16="http://schemas.microsoft.com/office/drawing/2014/main" id="{F107390C-0533-40B7-937A-30D9AE9D0743}"/>
                  </a:ext>
                </a:extLst>
              </p:cNvPr>
              <p:cNvGrpSpPr>
                <a:grpSpLocks/>
              </p:cNvGrpSpPr>
              <p:nvPr/>
            </p:nvGrpSpPr>
            <p:grpSpPr bwMode="auto">
              <a:xfrm>
                <a:off x="956" y="1305"/>
                <a:ext cx="344" cy="558"/>
                <a:chOff x="956" y="1305"/>
                <a:chExt cx="344" cy="558"/>
              </a:xfrm>
            </p:grpSpPr>
            <p:grpSp>
              <p:nvGrpSpPr>
                <p:cNvPr id="107589" name="Group 64">
                  <a:extLst>
                    <a:ext uri="{FF2B5EF4-FFF2-40B4-BE49-F238E27FC236}">
                      <a16:creationId xmlns:a16="http://schemas.microsoft.com/office/drawing/2014/main" id="{EDA468D8-3731-48BD-969D-0F35801725ED}"/>
                    </a:ext>
                  </a:extLst>
                </p:cNvPr>
                <p:cNvGrpSpPr>
                  <a:grpSpLocks/>
                </p:cNvGrpSpPr>
                <p:nvPr/>
              </p:nvGrpSpPr>
              <p:grpSpPr bwMode="auto">
                <a:xfrm>
                  <a:off x="1094" y="1305"/>
                  <a:ext cx="206" cy="558"/>
                  <a:chOff x="1094" y="1305"/>
                  <a:chExt cx="206" cy="558"/>
                </a:xfrm>
              </p:grpSpPr>
              <p:sp>
                <p:nvSpPr>
                  <p:cNvPr id="107593" name="Text Box 65">
                    <a:extLst>
                      <a:ext uri="{FF2B5EF4-FFF2-40B4-BE49-F238E27FC236}">
                        <a16:creationId xmlns:a16="http://schemas.microsoft.com/office/drawing/2014/main" id="{3A6A3AB1-4ADB-4EB9-BF29-2540573505A8}"/>
                      </a:ext>
                    </a:extLst>
                  </p:cNvPr>
                  <p:cNvSpPr txBox="1">
                    <a:spLocks noChangeArrowheads="1"/>
                  </p:cNvSpPr>
                  <p:nvPr/>
                </p:nvSpPr>
                <p:spPr bwMode="auto">
                  <a:xfrm>
                    <a:off x="1094" y="130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ea typeface="ＭＳ Ｐゴシック" panose="020B0600070205080204" pitchFamily="34" charset="-128"/>
                      </a:rPr>
                      <a:t>1</a:t>
                    </a:r>
                  </a:p>
                </p:txBody>
              </p:sp>
              <p:sp>
                <p:nvSpPr>
                  <p:cNvPr id="107594" name="Text Box 66">
                    <a:extLst>
                      <a:ext uri="{FF2B5EF4-FFF2-40B4-BE49-F238E27FC236}">
                        <a16:creationId xmlns:a16="http://schemas.microsoft.com/office/drawing/2014/main" id="{4DDD6CC7-2F8E-42FB-A9DF-5DC7AC8E253F}"/>
                      </a:ext>
                    </a:extLst>
                  </p:cNvPr>
                  <p:cNvSpPr txBox="1">
                    <a:spLocks noChangeArrowheads="1"/>
                  </p:cNvSpPr>
                  <p:nvPr/>
                </p:nvSpPr>
                <p:spPr bwMode="auto">
                  <a:xfrm>
                    <a:off x="1104" y="163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ea typeface="ＭＳ Ｐゴシック" panose="020B0600070205080204" pitchFamily="34" charset="-128"/>
                      </a:rPr>
                      <a:t>4</a:t>
                    </a:r>
                  </a:p>
                </p:txBody>
              </p:sp>
            </p:grpSp>
            <p:grpSp>
              <p:nvGrpSpPr>
                <p:cNvPr id="107590" name="Group 67">
                  <a:extLst>
                    <a:ext uri="{FF2B5EF4-FFF2-40B4-BE49-F238E27FC236}">
                      <a16:creationId xmlns:a16="http://schemas.microsoft.com/office/drawing/2014/main" id="{4A2ED4F2-D242-4EDE-90EB-9E87274C1E27}"/>
                    </a:ext>
                  </a:extLst>
                </p:cNvPr>
                <p:cNvGrpSpPr>
                  <a:grpSpLocks/>
                </p:cNvGrpSpPr>
                <p:nvPr/>
              </p:nvGrpSpPr>
              <p:grpSpPr bwMode="auto">
                <a:xfrm>
                  <a:off x="956" y="1392"/>
                  <a:ext cx="196" cy="384"/>
                  <a:chOff x="956" y="1392"/>
                  <a:chExt cx="196" cy="384"/>
                </a:xfrm>
              </p:grpSpPr>
              <p:sp>
                <p:nvSpPr>
                  <p:cNvPr id="107591" name="Text Box 68">
                    <a:extLst>
                      <a:ext uri="{FF2B5EF4-FFF2-40B4-BE49-F238E27FC236}">
                        <a16:creationId xmlns:a16="http://schemas.microsoft.com/office/drawing/2014/main" id="{E4C21BCE-B1F5-4788-985C-75000CC3DCF7}"/>
                      </a:ext>
                    </a:extLst>
                  </p:cNvPr>
                  <p:cNvSpPr txBox="1">
                    <a:spLocks noChangeArrowheads="1"/>
                  </p:cNvSpPr>
                  <p:nvPr/>
                </p:nvSpPr>
                <p:spPr bwMode="auto">
                  <a:xfrm>
                    <a:off x="956" y="139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ea typeface="ＭＳ Ｐゴシック" panose="020B0600070205080204" pitchFamily="34" charset="-128"/>
                      </a:rPr>
                      <a:t>2</a:t>
                    </a:r>
                  </a:p>
                </p:txBody>
              </p:sp>
              <p:sp>
                <p:nvSpPr>
                  <p:cNvPr id="107592" name="Text Box 69">
                    <a:extLst>
                      <a:ext uri="{FF2B5EF4-FFF2-40B4-BE49-F238E27FC236}">
                        <a16:creationId xmlns:a16="http://schemas.microsoft.com/office/drawing/2014/main" id="{2C831DF2-39F2-4415-A6AC-AF02701ED09F}"/>
                      </a:ext>
                    </a:extLst>
                  </p:cNvPr>
                  <p:cNvSpPr txBox="1">
                    <a:spLocks noChangeArrowheads="1"/>
                  </p:cNvSpPr>
                  <p:nvPr/>
                </p:nvSpPr>
                <p:spPr bwMode="auto">
                  <a:xfrm>
                    <a:off x="956" y="154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ea typeface="ＭＳ Ｐゴシック" panose="020B0600070205080204" pitchFamily="34" charset="-128"/>
                      </a:rPr>
                      <a:t>3</a:t>
                    </a:r>
                  </a:p>
                </p:txBody>
              </p:sp>
            </p:grpSp>
          </p:grpSp>
          <p:sp>
            <p:nvSpPr>
              <p:cNvPr id="107587" name="Text Box 70">
                <a:extLst>
                  <a:ext uri="{FF2B5EF4-FFF2-40B4-BE49-F238E27FC236}">
                    <a16:creationId xmlns:a16="http://schemas.microsoft.com/office/drawing/2014/main" id="{CED91DD2-3C4F-4852-AC28-99434B808959}"/>
                  </a:ext>
                </a:extLst>
              </p:cNvPr>
              <p:cNvSpPr txBox="1">
                <a:spLocks noChangeArrowheads="1"/>
              </p:cNvSpPr>
              <p:nvPr/>
            </p:nvSpPr>
            <p:spPr bwMode="auto">
              <a:xfrm>
                <a:off x="2156" y="183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ea typeface="ＭＳ Ｐゴシック" panose="020B0600070205080204" pitchFamily="34" charset="-128"/>
                  </a:rPr>
                  <a:t>9</a:t>
                </a:r>
              </a:p>
            </p:txBody>
          </p:sp>
          <p:sp>
            <p:nvSpPr>
              <p:cNvPr id="107588" name="Text Box 71">
                <a:extLst>
                  <a:ext uri="{FF2B5EF4-FFF2-40B4-BE49-F238E27FC236}">
                    <a16:creationId xmlns:a16="http://schemas.microsoft.com/office/drawing/2014/main" id="{C45495F6-6BE8-4612-97A3-4660BACD9212}"/>
                  </a:ext>
                </a:extLst>
              </p:cNvPr>
              <p:cNvSpPr txBox="1">
                <a:spLocks noChangeArrowheads="1"/>
              </p:cNvSpPr>
              <p:nvPr/>
            </p:nvSpPr>
            <p:spPr bwMode="auto">
              <a:xfrm>
                <a:off x="2604" y="1833"/>
                <a:ext cx="2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ea typeface="ＭＳ Ｐゴシック" panose="020B0600070205080204" pitchFamily="34" charset="-128"/>
                  </a:rPr>
                  <a:t>10</a:t>
                </a:r>
              </a:p>
            </p:txBody>
          </p:sp>
        </p:grpSp>
      </p:grpSp>
      <p:sp>
        <p:nvSpPr>
          <p:cNvPr id="107570" name="AutoShape 72">
            <a:extLst>
              <a:ext uri="{FF2B5EF4-FFF2-40B4-BE49-F238E27FC236}">
                <a16:creationId xmlns:a16="http://schemas.microsoft.com/office/drawing/2014/main" id="{41487E72-A770-4B3C-81D5-6C6660AA6A54}"/>
              </a:ext>
            </a:extLst>
          </p:cNvPr>
          <p:cNvSpPr>
            <a:spLocks/>
          </p:cNvSpPr>
          <p:nvPr/>
        </p:nvSpPr>
        <p:spPr bwMode="auto">
          <a:xfrm rot="5400000">
            <a:off x="2305050" y="4340225"/>
            <a:ext cx="342900" cy="2667000"/>
          </a:xfrm>
          <a:prstGeom prst="rightBrace">
            <a:avLst>
              <a:gd name="adj1" fmla="val 64815"/>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a typeface="ＭＳ Ｐゴシック" panose="020B0600070205080204" pitchFamily="34" charset="-128"/>
            </a:endParaRPr>
          </a:p>
        </p:txBody>
      </p:sp>
      <p:sp>
        <p:nvSpPr>
          <p:cNvPr id="107571" name="Text Box 73">
            <a:extLst>
              <a:ext uri="{FF2B5EF4-FFF2-40B4-BE49-F238E27FC236}">
                <a16:creationId xmlns:a16="http://schemas.microsoft.com/office/drawing/2014/main" id="{2540CBF5-E4A0-4FE2-8A28-4346B1C3CA74}"/>
              </a:ext>
            </a:extLst>
          </p:cNvPr>
          <p:cNvSpPr txBox="1">
            <a:spLocks noChangeArrowheads="1"/>
          </p:cNvSpPr>
          <p:nvPr/>
        </p:nvSpPr>
        <p:spPr bwMode="auto">
          <a:xfrm>
            <a:off x="1066800" y="5807075"/>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a:latin typeface="Arial" panose="020B0604020202020204" pitchFamily="34" charset="0"/>
                <a:ea typeface="ＭＳ Ｐゴシック" panose="020B0600070205080204" pitchFamily="34" charset="-128"/>
              </a:rPr>
              <a:t>Pteridine ring</a:t>
            </a:r>
          </a:p>
        </p:txBody>
      </p:sp>
      <p:sp>
        <p:nvSpPr>
          <p:cNvPr id="107572" name="Text Box 74">
            <a:extLst>
              <a:ext uri="{FF2B5EF4-FFF2-40B4-BE49-F238E27FC236}">
                <a16:creationId xmlns:a16="http://schemas.microsoft.com/office/drawing/2014/main" id="{830DD119-5BB3-4AC2-94B8-37E7B3055AEB}"/>
              </a:ext>
            </a:extLst>
          </p:cNvPr>
          <p:cNvSpPr txBox="1">
            <a:spLocks noChangeArrowheads="1"/>
          </p:cNvSpPr>
          <p:nvPr/>
        </p:nvSpPr>
        <p:spPr bwMode="auto">
          <a:xfrm>
            <a:off x="3200400" y="21494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H</a:t>
            </a:r>
            <a:endParaRPr lang="en-US" altLang="en-US" sz="2400">
              <a:solidFill>
                <a:srgbClr val="E84A20"/>
              </a:solidFill>
              <a:latin typeface="Arial" panose="020B0604020202020204" pitchFamily="34" charset="0"/>
              <a:ea typeface="ＭＳ Ｐゴシック" panose="020B0600070205080204" pitchFamily="34" charset="-128"/>
            </a:endParaRPr>
          </a:p>
        </p:txBody>
      </p:sp>
      <p:sp>
        <p:nvSpPr>
          <p:cNvPr id="107573" name="Text Box 75">
            <a:extLst>
              <a:ext uri="{FF2B5EF4-FFF2-40B4-BE49-F238E27FC236}">
                <a16:creationId xmlns:a16="http://schemas.microsoft.com/office/drawing/2014/main" id="{F00664E4-FD48-46B7-8432-5F02E55E16BD}"/>
              </a:ext>
            </a:extLst>
          </p:cNvPr>
          <p:cNvSpPr txBox="1">
            <a:spLocks noChangeArrowheads="1"/>
          </p:cNvSpPr>
          <p:nvPr/>
        </p:nvSpPr>
        <p:spPr bwMode="auto">
          <a:xfrm>
            <a:off x="2819400" y="17684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H</a:t>
            </a:r>
          </a:p>
        </p:txBody>
      </p:sp>
      <p:sp>
        <p:nvSpPr>
          <p:cNvPr id="107574" name="Text Box 76">
            <a:extLst>
              <a:ext uri="{FF2B5EF4-FFF2-40B4-BE49-F238E27FC236}">
                <a16:creationId xmlns:a16="http://schemas.microsoft.com/office/drawing/2014/main" id="{489A280D-AA43-48C9-9E2E-D7E722D507FA}"/>
              </a:ext>
            </a:extLst>
          </p:cNvPr>
          <p:cNvSpPr txBox="1">
            <a:spLocks noChangeArrowheads="1"/>
          </p:cNvSpPr>
          <p:nvPr/>
        </p:nvSpPr>
        <p:spPr bwMode="auto">
          <a:xfrm>
            <a:off x="3176588" y="2911475"/>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H</a:t>
            </a:r>
          </a:p>
        </p:txBody>
      </p:sp>
      <p:sp>
        <p:nvSpPr>
          <p:cNvPr id="107575" name="Rectangle 77">
            <a:extLst>
              <a:ext uri="{FF2B5EF4-FFF2-40B4-BE49-F238E27FC236}">
                <a16:creationId xmlns:a16="http://schemas.microsoft.com/office/drawing/2014/main" id="{276ADE59-481F-41A9-8911-B250E37F1FE0}"/>
              </a:ext>
            </a:extLst>
          </p:cNvPr>
          <p:cNvSpPr>
            <a:spLocks noChangeArrowheads="1"/>
          </p:cNvSpPr>
          <p:nvPr/>
        </p:nvSpPr>
        <p:spPr bwMode="auto">
          <a:xfrm>
            <a:off x="2614613" y="3733800"/>
            <a:ext cx="979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rgbClr val="E84A20"/>
                </a:solidFill>
                <a:latin typeface="Arial" panose="020B0604020202020204" pitchFamily="34" charset="0"/>
                <a:ea typeface="ＭＳ Ｐゴシック" panose="020B0600070205080204" pitchFamily="34" charset="-128"/>
              </a:rPr>
              <a:t>C    O</a:t>
            </a:r>
            <a:endParaRPr lang="en-US" altLang="en-US" baseline="-25000" dirty="0">
              <a:latin typeface="Arial" panose="020B0604020202020204" pitchFamily="34" charset="0"/>
              <a:ea typeface="ＭＳ Ｐゴシック" panose="020B0600070205080204" pitchFamily="34" charset="-128"/>
            </a:endParaRPr>
          </a:p>
        </p:txBody>
      </p:sp>
      <p:sp>
        <p:nvSpPr>
          <p:cNvPr id="107576" name="Line 78">
            <a:extLst>
              <a:ext uri="{FF2B5EF4-FFF2-40B4-BE49-F238E27FC236}">
                <a16:creationId xmlns:a16="http://schemas.microsoft.com/office/drawing/2014/main" id="{45EAE8AE-A7AC-4BC0-A8F0-C72C19B2C4FA}"/>
              </a:ext>
            </a:extLst>
          </p:cNvPr>
          <p:cNvSpPr>
            <a:spLocks noChangeShapeType="1"/>
          </p:cNvSpPr>
          <p:nvPr/>
        </p:nvSpPr>
        <p:spPr bwMode="auto">
          <a:xfrm>
            <a:off x="2819400" y="3581400"/>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77" name="Line 79">
            <a:extLst>
              <a:ext uri="{FF2B5EF4-FFF2-40B4-BE49-F238E27FC236}">
                <a16:creationId xmlns:a16="http://schemas.microsoft.com/office/drawing/2014/main" id="{E535F1D7-088E-4701-AC31-FBE1CA7B7EA1}"/>
              </a:ext>
            </a:extLst>
          </p:cNvPr>
          <p:cNvSpPr>
            <a:spLocks noChangeShapeType="1"/>
          </p:cNvSpPr>
          <p:nvPr/>
        </p:nvSpPr>
        <p:spPr bwMode="auto">
          <a:xfrm>
            <a:off x="2819400" y="4191000"/>
            <a:ext cx="0" cy="152400"/>
          </a:xfrm>
          <a:prstGeom prst="line">
            <a:avLst/>
          </a:prstGeom>
          <a:noFill/>
          <a:ln w="28575">
            <a:solidFill>
              <a:srgbClr val="E84A2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7578" name="Group 82">
            <a:extLst>
              <a:ext uri="{FF2B5EF4-FFF2-40B4-BE49-F238E27FC236}">
                <a16:creationId xmlns:a16="http://schemas.microsoft.com/office/drawing/2014/main" id="{B5669788-87EE-4045-BD41-FE47951046D9}"/>
              </a:ext>
            </a:extLst>
          </p:cNvPr>
          <p:cNvGrpSpPr>
            <a:grpSpLocks/>
          </p:cNvGrpSpPr>
          <p:nvPr/>
        </p:nvGrpSpPr>
        <p:grpSpPr bwMode="auto">
          <a:xfrm>
            <a:off x="3048000" y="3962400"/>
            <a:ext cx="152400" cy="76200"/>
            <a:chOff x="1968" y="2832"/>
            <a:chExt cx="96" cy="48"/>
          </a:xfrm>
        </p:grpSpPr>
        <p:sp>
          <p:nvSpPr>
            <p:cNvPr id="107582" name="Line 80">
              <a:extLst>
                <a:ext uri="{FF2B5EF4-FFF2-40B4-BE49-F238E27FC236}">
                  <a16:creationId xmlns:a16="http://schemas.microsoft.com/office/drawing/2014/main" id="{B5394387-5BB0-4FE7-A357-327E56A7A48C}"/>
                </a:ext>
              </a:extLst>
            </p:cNvPr>
            <p:cNvSpPr>
              <a:spLocks noChangeShapeType="1"/>
            </p:cNvSpPr>
            <p:nvPr/>
          </p:nvSpPr>
          <p:spPr bwMode="auto">
            <a:xfrm rot="5400000">
              <a:off x="2016" y="2784"/>
              <a:ext cx="0" cy="96"/>
            </a:xfrm>
            <a:prstGeom prst="line">
              <a:avLst/>
            </a:prstGeom>
            <a:noFill/>
            <a:ln w="28575">
              <a:solidFill>
                <a:srgbClr val="E84A2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83" name="Line 81">
              <a:extLst>
                <a:ext uri="{FF2B5EF4-FFF2-40B4-BE49-F238E27FC236}">
                  <a16:creationId xmlns:a16="http://schemas.microsoft.com/office/drawing/2014/main" id="{DE0A30D8-5161-4C5A-A725-657DAA9E4DBE}"/>
                </a:ext>
              </a:extLst>
            </p:cNvPr>
            <p:cNvSpPr>
              <a:spLocks noChangeShapeType="1"/>
            </p:cNvSpPr>
            <p:nvPr/>
          </p:nvSpPr>
          <p:spPr bwMode="auto">
            <a:xfrm rot="5400000">
              <a:off x="2016" y="2832"/>
              <a:ext cx="0" cy="96"/>
            </a:xfrm>
            <a:prstGeom prst="line">
              <a:avLst/>
            </a:prstGeom>
            <a:noFill/>
            <a:ln w="28575">
              <a:solidFill>
                <a:srgbClr val="E84A2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7579" name="Text Box 83">
            <a:extLst>
              <a:ext uri="{FF2B5EF4-FFF2-40B4-BE49-F238E27FC236}">
                <a16:creationId xmlns:a16="http://schemas.microsoft.com/office/drawing/2014/main" id="{E4B78ABE-38D0-4C04-AF85-679F2EBEF0DF}"/>
              </a:ext>
            </a:extLst>
          </p:cNvPr>
          <p:cNvSpPr txBox="1">
            <a:spLocks noChangeArrowheads="1"/>
          </p:cNvSpPr>
          <p:nvPr/>
        </p:nvSpPr>
        <p:spPr bwMode="auto">
          <a:xfrm>
            <a:off x="2590800" y="43434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E84A20"/>
                </a:solidFill>
                <a:latin typeface="Arial" panose="020B0604020202020204" pitchFamily="34" charset="0"/>
                <a:ea typeface="ＭＳ Ｐゴシック" panose="020B0600070205080204" pitchFamily="34" charset="-128"/>
              </a:rPr>
              <a:t>H</a:t>
            </a:r>
            <a:endParaRPr lang="en-US" altLang="en-US" sz="2400">
              <a:latin typeface="Arial" panose="020B0604020202020204" pitchFamily="34" charset="0"/>
              <a:ea typeface="ＭＳ Ｐゴシック" panose="020B0600070205080204" pitchFamily="34" charset="-128"/>
            </a:endParaRPr>
          </a:p>
        </p:txBody>
      </p:sp>
      <p:sp>
        <p:nvSpPr>
          <p:cNvPr id="107580" name="Text Box 84">
            <a:extLst>
              <a:ext uri="{FF2B5EF4-FFF2-40B4-BE49-F238E27FC236}">
                <a16:creationId xmlns:a16="http://schemas.microsoft.com/office/drawing/2014/main" id="{E3BF35C6-C869-41D7-A33A-A406764D3AA1}"/>
              </a:ext>
            </a:extLst>
          </p:cNvPr>
          <p:cNvSpPr txBox="1">
            <a:spLocks noChangeArrowheads="1"/>
          </p:cNvSpPr>
          <p:nvPr/>
        </p:nvSpPr>
        <p:spPr bwMode="auto">
          <a:xfrm>
            <a:off x="1676400" y="32766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OH</a:t>
            </a:r>
          </a:p>
        </p:txBody>
      </p:sp>
      <p:sp>
        <p:nvSpPr>
          <p:cNvPr id="107581" name="Line 85">
            <a:extLst>
              <a:ext uri="{FF2B5EF4-FFF2-40B4-BE49-F238E27FC236}">
                <a16:creationId xmlns:a16="http://schemas.microsoft.com/office/drawing/2014/main" id="{DAC94D81-8535-4987-90B2-5A8314537264}"/>
              </a:ext>
            </a:extLst>
          </p:cNvPr>
          <p:cNvSpPr>
            <a:spLocks noChangeShapeType="1"/>
          </p:cNvSpPr>
          <p:nvPr/>
        </p:nvSpPr>
        <p:spPr bwMode="auto">
          <a:xfrm>
            <a:off x="1905000" y="3200400"/>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extBox 1">
            <a:extLst>
              <a:ext uri="{FF2B5EF4-FFF2-40B4-BE49-F238E27FC236}">
                <a16:creationId xmlns:a16="http://schemas.microsoft.com/office/drawing/2014/main" id="{E6766A74-2E0F-4096-94EB-2D1CF86346D3}"/>
              </a:ext>
            </a:extLst>
          </p:cNvPr>
          <p:cNvSpPr txBox="1"/>
          <p:nvPr/>
        </p:nvSpPr>
        <p:spPr>
          <a:xfrm>
            <a:off x="2907877" y="-3238"/>
            <a:ext cx="2705642" cy="707886"/>
          </a:xfrm>
          <a:prstGeom prst="rect">
            <a:avLst/>
          </a:prstGeom>
          <a:noFill/>
        </p:spPr>
        <p:txBody>
          <a:bodyPr wrap="square" rtlCol="0">
            <a:spAutoFit/>
          </a:bodyPr>
          <a:lstStyle/>
          <a:p>
            <a:pPr algn="ctr"/>
            <a:r>
              <a:rPr lang="en-US" sz="4000" b="1" dirty="0">
                <a:solidFill>
                  <a:srgbClr val="FF0000"/>
                </a:solidFill>
              </a:rPr>
              <a:t>FOLATE</a:t>
            </a:r>
          </a:p>
        </p:txBody>
      </p:sp>
    </p:spTree>
    <p:extLst>
      <p:ext uri="{BB962C8B-B14F-4D97-AF65-F5344CB8AC3E}">
        <p14:creationId xmlns:p14="http://schemas.microsoft.com/office/powerpoint/2010/main" val="4616188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A6776241-A369-4790-BAAF-E0F50FD40443}"/>
              </a:ext>
            </a:extLst>
          </p:cNvPr>
          <p:cNvSpPr>
            <a:spLocks noGrp="1" noChangeArrowheads="1"/>
          </p:cNvSpPr>
          <p:nvPr>
            <p:ph type="title"/>
          </p:nvPr>
        </p:nvSpPr>
        <p:spPr>
          <a:xfrm>
            <a:off x="304800" y="381000"/>
            <a:ext cx="8458200" cy="1143000"/>
          </a:xfrm>
        </p:spPr>
        <p:txBody>
          <a:bodyPr/>
          <a:lstStyle/>
          <a:p>
            <a:pPr eaLnBrk="1" hangingPunct="1"/>
            <a:r>
              <a:rPr lang="en-US" altLang="en-US"/>
              <a:t>PCFT Mediates Folate Transport in the Intestine and Central Nervous System</a:t>
            </a:r>
          </a:p>
        </p:txBody>
      </p:sp>
      <p:sp>
        <p:nvSpPr>
          <p:cNvPr id="108547" name="Text Box 3">
            <a:extLst>
              <a:ext uri="{FF2B5EF4-FFF2-40B4-BE49-F238E27FC236}">
                <a16:creationId xmlns:a16="http://schemas.microsoft.com/office/drawing/2014/main" id="{9EE00B0D-9E7E-447D-B46D-A4E43CED12C9}"/>
              </a:ext>
            </a:extLst>
          </p:cNvPr>
          <p:cNvSpPr txBox="1">
            <a:spLocks noChangeArrowheads="1"/>
          </p:cNvSpPr>
          <p:nvPr/>
        </p:nvSpPr>
        <p:spPr bwMode="auto">
          <a:xfrm>
            <a:off x="1295400" y="2133600"/>
            <a:ext cx="1336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Intestine</a:t>
            </a:r>
          </a:p>
        </p:txBody>
      </p:sp>
      <p:sp>
        <p:nvSpPr>
          <p:cNvPr id="108548" name="Line 4">
            <a:extLst>
              <a:ext uri="{FF2B5EF4-FFF2-40B4-BE49-F238E27FC236}">
                <a16:creationId xmlns:a16="http://schemas.microsoft.com/office/drawing/2014/main" id="{94B5F2D5-ED11-4478-95C8-D35D634D968C}"/>
              </a:ext>
            </a:extLst>
          </p:cNvPr>
          <p:cNvSpPr>
            <a:spLocks noChangeShapeType="1"/>
          </p:cNvSpPr>
          <p:nvPr/>
        </p:nvSpPr>
        <p:spPr bwMode="auto">
          <a:xfrm>
            <a:off x="1524000" y="3810000"/>
            <a:ext cx="0" cy="2438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49" name="Line 5">
            <a:extLst>
              <a:ext uri="{FF2B5EF4-FFF2-40B4-BE49-F238E27FC236}">
                <a16:creationId xmlns:a16="http://schemas.microsoft.com/office/drawing/2014/main" id="{F966AACB-4057-408D-BF9A-D0313B7AEEF8}"/>
              </a:ext>
            </a:extLst>
          </p:cNvPr>
          <p:cNvSpPr>
            <a:spLocks noChangeShapeType="1"/>
          </p:cNvSpPr>
          <p:nvPr/>
        </p:nvSpPr>
        <p:spPr bwMode="auto">
          <a:xfrm>
            <a:off x="2667000" y="3810000"/>
            <a:ext cx="0" cy="2438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50" name="Text Box 6">
            <a:extLst>
              <a:ext uri="{FF2B5EF4-FFF2-40B4-BE49-F238E27FC236}">
                <a16:creationId xmlns:a16="http://schemas.microsoft.com/office/drawing/2014/main" id="{403B2BDA-5E77-40CB-B01A-02E30B36EBC4}"/>
              </a:ext>
            </a:extLst>
          </p:cNvPr>
          <p:cNvSpPr txBox="1">
            <a:spLocks noChangeArrowheads="1"/>
          </p:cNvSpPr>
          <p:nvPr/>
        </p:nvSpPr>
        <p:spPr bwMode="auto">
          <a:xfrm>
            <a:off x="3032125" y="4238625"/>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blood</a:t>
            </a:r>
          </a:p>
        </p:txBody>
      </p:sp>
      <p:sp>
        <p:nvSpPr>
          <p:cNvPr id="108551" name="Text Box 7">
            <a:extLst>
              <a:ext uri="{FF2B5EF4-FFF2-40B4-BE49-F238E27FC236}">
                <a16:creationId xmlns:a16="http://schemas.microsoft.com/office/drawing/2014/main" id="{2D21B800-E8B2-49CA-A4FF-EAEC994D8FFD}"/>
              </a:ext>
            </a:extLst>
          </p:cNvPr>
          <p:cNvSpPr txBox="1">
            <a:spLocks noChangeArrowheads="1"/>
          </p:cNvSpPr>
          <p:nvPr/>
        </p:nvSpPr>
        <p:spPr bwMode="auto">
          <a:xfrm>
            <a:off x="152400" y="4267200"/>
            <a:ext cx="1014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lumen</a:t>
            </a:r>
          </a:p>
        </p:txBody>
      </p:sp>
      <p:sp>
        <p:nvSpPr>
          <p:cNvPr id="108552" name="Oval 8">
            <a:extLst>
              <a:ext uri="{FF2B5EF4-FFF2-40B4-BE49-F238E27FC236}">
                <a16:creationId xmlns:a16="http://schemas.microsoft.com/office/drawing/2014/main" id="{0EA90458-E711-4AEE-9066-931978CFDA52}"/>
              </a:ext>
            </a:extLst>
          </p:cNvPr>
          <p:cNvSpPr>
            <a:spLocks noChangeArrowheads="1"/>
          </p:cNvSpPr>
          <p:nvPr/>
        </p:nvSpPr>
        <p:spPr bwMode="auto">
          <a:xfrm>
            <a:off x="914400" y="5105400"/>
            <a:ext cx="1143000" cy="5334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latin typeface="Arial" panose="020B0604020202020204" pitchFamily="34" charset="0"/>
                <a:ea typeface="ＭＳ Ｐゴシック" panose="020B0600070205080204" pitchFamily="34" charset="-128"/>
              </a:rPr>
              <a:t>PCFT</a:t>
            </a:r>
          </a:p>
        </p:txBody>
      </p:sp>
      <p:sp>
        <p:nvSpPr>
          <p:cNvPr id="76809" name="Line 9">
            <a:extLst>
              <a:ext uri="{FF2B5EF4-FFF2-40B4-BE49-F238E27FC236}">
                <a16:creationId xmlns:a16="http://schemas.microsoft.com/office/drawing/2014/main" id="{71FE8B20-A89A-4FEF-8759-64B98BBF9E66}"/>
              </a:ext>
            </a:extLst>
          </p:cNvPr>
          <p:cNvSpPr>
            <a:spLocks noChangeShapeType="1"/>
          </p:cNvSpPr>
          <p:nvPr/>
        </p:nvSpPr>
        <p:spPr bwMode="auto">
          <a:xfrm>
            <a:off x="990600" y="6019800"/>
            <a:ext cx="2209800" cy="0"/>
          </a:xfrm>
          <a:prstGeom prst="line">
            <a:avLst/>
          </a:prstGeom>
          <a:noFill/>
          <a:ln w="28575">
            <a:solidFill>
              <a:srgbClr val="E84A2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8554" name="Text Box 10">
            <a:extLst>
              <a:ext uri="{FF2B5EF4-FFF2-40B4-BE49-F238E27FC236}">
                <a16:creationId xmlns:a16="http://schemas.microsoft.com/office/drawing/2014/main" id="{1A407F1C-9A89-40C6-8937-C557022D2936}"/>
              </a:ext>
            </a:extLst>
          </p:cNvPr>
          <p:cNvSpPr txBox="1">
            <a:spLocks noChangeArrowheads="1"/>
          </p:cNvSpPr>
          <p:nvPr/>
        </p:nvSpPr>
        <p:spPr bwMode="auto">
          <a:xfrm>
            <a:off x="5607050" y="2133600"/>
            <a:ext cx="225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Choroid Plexus</a:t>
            </a:r>
          </a:p>
        </p:txBody>
      </p:sp>
      <p:sp>
        <p:nvSpPr>
          <p:cNvPr id="108555" name="Line 11">
            <a:extLst>
              <a:ext uri="{FF2B5EF4-FFF2-40B4-BE49-F238E27FC236}">
                <a16:creationId xmlns:a16="http://schemas.microsoft.com/office/drawing/2014/main" id="{6A1E496F-DDB5-4290-AA72-2CADFBE09F5F}"/>
              </a:ext>
            </a:extLst>
          </p:cNvPr>
          <p:cNvSpPr>
            <a:spLocks noChangeShapeType="1"/>
          </p:cNvSpPr>
          <p:nvPr/>
        </p:nvSpPr>
        <p:spPr bwMode="auto">
          <a:xfrm>
            <a:off x="6064250" y="3962400"/>
            <a:ext cx="0" cy="2438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56" name="Line 12">
            <a:extLst>
              <a:ext uri="{FF2B5EF4-FFF2-40B4-BE49-F238E27FC236}">
                <a16:creationId xmlns:a16="http://schemas.microsoft.com/office/drawing/2014/main" id="{13CE8C89-DA19-478A-AB3B-7CB1C15FC9E5}"/>
              </a:ext>
            </a:extLst>
          </p:cNvPr>
          <p:cNvSpPr>
            <a:spLocks noChangeShapeType="1"/>
          </p:cNvSpPr>
          <p:nvPr/>
        </p:nvSpPr>
        <p:spPr bwMode="auto">
          <a:xfrm>
            <a:off x="7207250" y="3962400"/>
            <a:ext cx="0" cy="2438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57" name="Text Box 13">
            <a:extLst>
              <a:ext uri="{FF2B5EF4-FFF2-40B4-BE49-F238E27FC236}">
                <a16:creationId xmlns:a16="http://schemas.microsoft.com/office/drawing/2014/main" id="{E77D9409-507C-4CF4-9D70-4B1EC06D64B3}"/>
              </a:ext>
            </a:extLst>
          </p:cNvPr>
          <p:cNvSpPr txBox="1">
            <a:spLocks noChangeArrowheads="1"/>
          </p:cNvSpPr>
          <p:nvPr/>
        </p:nvSpPr>
        <p:spPr bwMode="auto">
          <a:xfrm>
            <a:off x="4997450" y="42672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blood</a:t>
            </a:r>
          </a:p>
        </p:txBody>
      </p:sp>
      <p:sp>
        <p:nvSpPr>
          <p:cNvPr id="108558" name="Text Box 14">
            <a:extLst>
              <a:ext uri="{FF2B5EF4-FFF2-40B4-BE49-F238E27FC236}">
                <a16:creationId xmlns:a16="http://schemas.microsoft.com/office/drawing/2014/main" id="{4A5D0977-D166-419A-AD28-5A1EEBD86A7A}"/>
              </a:ext>
            </a:extLst>
          </p:cNvPr>
          <p:cNvSpPr txBox="1">
            <a:spLocks noChangeArrowheads="1"/>
          </p:cNvSpPr>
          <p:nvPr/>
        </p:nvSpPr>
        <p:spPr bwMode="auto">
          <a:xfrm>
            <a:off x="7588250" y="42672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CSF</a:t>
            </a:r>
          </a:p>
        </p:txBody>
      </p:sp>
      <p:sp>
        <p:nvSpPr>
          <p:cNvPr id="108559" name="Oval 15">
            <a:extLst>
              <a:ext uri="{FF2B5EF4-FFF2-40B4-BE49-F238E27FC236}">
                <a16:creationId xmlns:a16="http://schemas.microsoft.com/office/drawing/2014/main" id="{4C261652-EE40-404B-B244-232403017FC6}"/>
              </a:ext>
            </a:extLst>
          </p:cNvPr>
          <p:cNvSpPr>
            <a:spLocks noChangeArrowheads="1"/>
          </p:cNvSpPr>
          <p:nvPr/>
        </p:nvSpPr>
        <p:spPr bwMode="auto">
          <a:xfrm>
            <a:off x="5454650" y="5105400"/>
            <a:ext cx="1143000" cy="5334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latin typeface="Arial" panose="020B0604020202020204" pitchFamily="34" charset="0"/>
                <a:ea typeface="ＭＳ Ｐゴシック" panose="020B0600070205080204" pitchFamily="34" charset="-128"/>
              </a:rPr>
              <a:t>PCFT</a:t>
            </a:r>
          </a:p>
        </p:txBody>
      </p:sp>
      <p:sp>
        <p:nvSpPr>
          <p:cNvPr id="76816" name="Line 16">
            <a:extLst>
              <a:ext uri="{FF2B5EF4-FFF2-40B4-BE49-F238E27FC236}">
                <a16:creationId xmlns:a16="http://schemas.microsoft.com/office/drawing/2014/main" id="{8E05EE74-A651-4171-BFDC-1C60F7EAAF1A}"/>
              </a:ext>
            </a:extLst>
          </p:cNvPr>
          <p:cNvSpPr>
            <a:spLocks noChangeShapeType="1"/>
          </p:cNvSpPr>
          <p:nvPr/>
        </p:nvSpPr>
        <p:spPr bwMode="auto">
          <a:xfrm>
            <a:off x="5530850" y="6019800"/>
            <a:ext cx="2209800" cy="0"/>
          </a:xfrm>
          <a:prstGeom prst="line">
            <a:avLst/>
          </a:prstGeom>
          <a:noFill/>
          <a:ln w="28575">
            <a:solidFill>
              <a:srgbClr val="E84A2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08561" name="Picture 17" descr="CPGoogle">
            <a:extLst>
              <a:ext uri="{FF2B5EF4-FFF2-40B4-BE49-F238E27FC236}">
                <a16:creationId xmlns:a16="http://schemas.microsoft.com/office/drawing/2014/main" id="{914081FC-1491-4AD1-AC4E-C6959CE3A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651125"/>
            <a:ext cx="15811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2" name="Picture 18" descr="smallintestinegoogle">
            <a:extLst>
              <a:ext uri="{FF2B5EF4-FFF2-40B4-BE49-F238E27FC236}">
                <a16:creationId xmlns:a16="http://schemas.microsoft.com/office/drawing/2014/main" id="{BCD34869-79F3-4555-A4F7-71D02D9D07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670175"/>
            <a:ext cx="16541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051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6809"/>
                                        </p:tgtEl>
                                        <p:attrNameLst>
                                          <p:attrName>style.visibility</p:attrName>
                                        </p:attrNameLst>
                                      </p:cBhvr>
                                      <p:to>
                                        <p:strVal val="visible"/>
                                      </p:to>
                                    </p:set>
                                    <p:anim calcmode="lin" valueType="num">
                                      <p:cBhvr additive="base">
                                        <p:cTn id="7" dur="500" fill="hold"/>
                                        <p:tgtEl>
                                          <p:spTgt spid="76809"/>
                                        </p:tgtEl>
                                        <p:attrNameLst>
                                          <p:attrName>ppt_x</p:attrName>
                                        </p:attrNameLst>
                                      </p:cBhvr>
                                      <p:tavLst>
                                        <p:tav tm="0">
                                          <p:val>
                                            <p:strVal val="0-#ppt_w/2"/>
                                          </p:val>
                                        </p:tav>
                                        <p:tav tm="100000">
                                          <p:val>
                                            <p:strVal val="#ppt_x"/>
                                          </p:val>
                                        </p:tav>
                                      </p:tavLst>
                                    </p:anim>
                                    <p:anim calcmode="lin" valueType="num">
                                      <p:cBhvr additive="base">
                                        <p:cTn id="8" dur="500" fill="hold"/>
                                        <p:tgtEl>
                                          <p:spTgt spid="7680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6816"/>
                                        </p:tgtEl>
                                        <p:attrNameLst>
                                          <p:attrName>style.visibility</p:attrName>
                                        </p:attrNameLst>
                                      </p:cBhvr>
                                      <p:to>
                                        <p:strVal val="visible"/>
                                      </p:to>
                                    </p:set>
                                    <p:anim calcmode="lin" valueType="num">
                                      <p:cBhvr additive="base">
                                        <p:cTn id="13" dur="500" fill="hold"/>
                                        <p:tgtEl>
                                          <p:spTgt spid="76816"/>
                                        </p:tgtEl>
                                        <p:attrNameLst>
                                          <p:attrName>ppt_x</p:attrName>
                                        </p:attrNameLst>
                                      </p:cBhvr>
                                      <p:tavLst>
                                        <p:tav tm="0">
                                          <p:val>
                                            <p:strVal val="0-#ppt_w/2"/>
                                          </p:val>
                                        </p:tav>
                                        <p:tav tm="100000">
                                          <p:val>
                                            <p:strVal val="#ppt_x"/>
                                          </p:val>
                                        </p:tav>
                                      </p:tavLst>
                                    </p:anim>
                                    <p:anim calcmode="lin" valueType="num">
                                      <p:cBhvr additive="base">
                                        <p:cTn id="14" dur="500" fill="hold"/>
                                        <p:tgtEl>
                                          <p:spTgt spid="768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B09A3DD8-CD24-48FD-86EB-315185C5335B}"/>
              </a:ext>
            </a:extLst>
          </p:cNvPr>
          <p:cNvSpPr>
            <a:spLocks noGrp="1" noChangeArrowheads="1"/>
          </p:cNvSpPr>
          <p:nvPr>
            <p:ph type="title"/>
          </p:nvPr>
        </p:nvSpPr>
        <p:spPr>
          <a:xfrm>
            <a:off x="304800" y="381000"/>
            <a:ext cx="8458200" cy="1143000"/>
          </a:xfrm>
        </p:spPr>
        <p:txBody>
          <a:bodyPr/>
          <a:lstStyle/>
          <a:p>
            <a:pPr eaLnBrk="1" hangingPunct="1"/>
            <a:r>
              <a:rPr lang="en-US" altLang="en-US"/>
              <a:t>Folate Receptor-alpha Also Mediates FolateTransport in the CNS</a:t>
            </a:r>
          </a:p>
        </p:txBody>
      </p:sp>
      <p:sp>
        <p:nvSpPr>
          <p:cNvPr id="110595" name="Text Box 3">
            <a:extLst>
              <a:ext uri="{FF2B5EF4-FFF2-40B4-BE49-F238E27FC236}">
                <a16:creationId xmlns:a16="http://schemas.microsoft.com/office/drawing/2014/main" id="{CABFAB66-E51C-4EED-B350-537E78918A6C}"/>
              </a:ext>
            </a:extLst>
          </p:cNvPr>
          <p:cNvSpPr txBox="1">
            <a:spLocks noChangeArrowheads="1"/>
          </p:cNvSpPr>
          <p:nvPr/>
        </p:nvSpPr>
        <p:spPr bwMode="auto">
          <a:xfrm>
            <a:off x="3321050" y="1676400"/>
            <a:ext cx="225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Choroid Plexus</a:t>
            </a:r>
          </a:p>
        </p:txBody>
      </p:sp>
      <p:sp>
        <p:nvSpPr>
          <p:cNvPr id="110596" name="Line 4">
            <a:extLst>
              <a:ext uri="{FF2B5EF4-FFF2-40B4-BE49-F238E27FC236}">
                <a16:creationId xmlns:a16="http://schemas.microsoft.com/office/drawing/2014/main" id="{236AE4FA-A59E-4889-858C-C4FB5ABEF2FD}"/>
              </a:ext>
            </a:extLst>
          </p:cNvPr>
          <p:cNvSpPr>
            <a:spLocks noChangeShapeType="1"/>
          </p:cNvSpPr>
          <p:nvPr/>
        </p:nvSpPr>
        <p:spPr bwMode="auto">
          <a:xfrm>
            <a:off x="3778250" y="3505200"/>
            <a:ext cx="0" cy="2438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597" name="Line 5">
            <a:extLst>
              <a:ext uri="{FF2B5EF4-FFF2-40B4-BE49-F238E27FC236}">
                <a16:creationId xmlns:a16="http://schemas.microsoft.com/office/drawing/2014/main" id="{D1C07AA7-2616-47B5-9550-578497D8FEE4}"/>
              </a:ext>
            </a:extLst>
          </p:cNvPr>
          <p:cNvSpPr>
            <a:spLocks noChangeShapeType="1"/>
          </p:cNvSpPr>
          <p:nvPr/>
        </p:nvSpPr>
        <p:spPr bwMode="auto">
          <a:xfrm>
            <a:off x="4921250" y="3505200"/>
            <a:ext cx="0" cy="2438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598" name="Text Box 6">
            <a:extLst>
              <a:ext uri="{FF2B5EF4-FFF2-40B4-BE49-F238E27FC236}">
                <a16:creationId xmlns:a16="http://schemas.microsoft.com/office/drawing/2014/main" id="{610A665A-172D-4124-B6CB-4DB3B253D203}"/>
              </a:ext>
            </a:extLst>
          </p:cNvPr>
          <p:cNvSpPr txBox="1">
            <a:spLocks noChangeArrowheads="1"/>
          </p:cNvSpPr>
          <p:nvPr/>
        </p:nvSpPr>
        <p:spPr bwMode="auto">
          <a:xfrm>
            <a:off x="1676400" y="41148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blood</a:t>
            </a:r>
          </a:p>
        </p:txBody>
      </p:sp>
      <p:sp>
        <p:nvSpPr>
          <p:cNvPr id="110599" name="Text Box 7">
            <a:extLst>
              <a:ext uri="{FF2B5EF4-FFF2-40B4-BE49-F238E27FC236}">
                <a16:creationId xmlns:a16="http://schemas.microsoft.com/office/drawing/2014/main" id="{4D945DA0-FDE3-419E-91B4-7F79F7376B4D}"/>
              </a:ext>
            </a:extLst>
          </p:cNvPr>
          <p:cNvSpPr txBox="1">
            <a:spLocks noChangeArrowheads="1"/>
          </p:cNvSpPr>
          <p:nvPr/>
        </p:nvSpPr>
        <p:spPr bwMode="auto">
          <a:xfrm>
            <a:off x="6369050" y="41148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CSF</a:t>
            </a:r>
          </a:p>
        </p:txBody>
      </p:sp>
      <p:sp>
        <p:nvSpPr>
          <p:cNvPr id="110600" name="Oval 8">
            <a:extLst>
              <a:ext uri="{FF2B5EF4-FFF2-40B4-BE49-F238E27FC236}">
                <a16:creationId xmlns:a16="http://schemas.microsoft.com/office/drawing/2014/main" id="{A9E84E34-A627-42E9-8AF4-A1A077F1741C}"/>
              </a:ext>
            </a:extLst>
          </p:cNvPr>
          <p:cNvSpPr>
            <a:spLocks noChangeArrowheads="1"/>
          </p:cNvSpPr>
          <p:nvPr/>
        </p:nvSpPr>
        <p:spPr bwMode="auto">
          <a:xfrm>
            <a:off x="3168650" y="4648200"/>
            <a:ext cx="1143000" cy="5334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latin typeface="Arial" panose="020B0604020202020204" pitchFamily="34" charset="0"/>
                <a:ea typeface="ＭＳ Ｐゴシック" panose="020B0600070205080204" pitchFamily="34" charset="-128"/>
              </a:rPr>
              <a:t>PCFT</a:t>
            </a:r>
          </a:p>
        </p:txBody>
      </p:sp>
      <p:sp>
        <p:nvSpPr>
          <p:cNvPr id="87049" name="Line 9">
            <a:extLst>
              <a:ext uri="{FF2B5EF4-FFF2-40B4-BE49-F238E27FC236}">
                <a16:creationId xmlns:a16="http://schemas.microsoft.com/office/drawing/2014/main" id="{785931E3-E9E8-486D-AB21-C312219154C5}"/>
              </a:ext>
            </a:extLst>
          </p:cNvPr>
          <p:cNvSpPr>
            <a:spLocks noChangeShapeType="1"/>
          </p:cNvSpPr>
          <p:nvPr/>
        </p:nvSpPr>
        <p:spPr bwMode="auto">
          <a:xfrm>
            <a:off x="3244850" y="5562600"/>
            <a:ext cx="2209800" cy="0"/>
          </a:xfrm>
          <a:prstGeom prst="line">
            <a:avLst/>
          </a:prstGeom>
          <a:noFill/>
          <a:ln w="28575">
            <a:solidFill>
              <a:srgbClr val="E84A2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10602" name="Picture 10" descr="CPGoogle">
            <a:extLst>
              <a:ext uri="{FF2B5EF4-FFF2-40B4-BE49-F238E27FC236}">
                <a16:creationId xmlns:a16="http://schemas.microsoft.com/office/drawing/2014/main" id="{0E4A7C41-D59C-4C74-8732-954C4073F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193925"/>
            <a:ext cx="15811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03" name="Rectangle 11">
            <a:extLst>
              <a:ext uri="{FF2B5EF4-FFF2-40B4-BE49-F238E27FC236}">
                <a16:creationId xmlns:a16="http://schemas.microsoft.com/office/drawing/2014/main" id="{9156C0CC-A7B4-431B-9C76-003E428A6E14}"/>
              </a:ext>
            </a:extLst>
          </p:cNvPr>
          <p:cNvSpPr>
            <a:spLocks noChangeArrowheads="1"/>
          </p:cNvSpPr>
          <p:nvPr/>
        </p:nvSpPr>
        <p:spPr bwMode="auto">
          <a:xfrm>
            <a:off x="2895600" y="3505200"/>
            <a:ext cx="838200" cy="304800"/>
          </a:xfrm>
          <a:prstGeom prst="rect">
            <a:avLst/>
          </a:prstGeom>
          <a:solidFill>
            <a:srgbClr val="D1FD2B"/>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latin typeface="Arial" panose="020B0604020202020204" pitchFamily="34" charset="0"/>
                <a:ea typeface="ＭＳ Ｐゴシック" panose="020B0600070205080204" pitchFamily="34" charset="-128"/>
              </a:rPr>
              <a:t>FR-</a:t>
            </a:r>
            <a:r>
              <a:rPr lang="en-US" altLang="en-US" sz="2400">
                <a:latin typeface="Symbol" panose="05050102010706020507" pitchFamily="18" charset="2"/>
                <a:ea typeface="ＭＳ Ｐゴシック" panose="020B0600070205080204" pitchFamily="34" charset="-128"/>
                <a:sym typeface="Symbol" panose="05050102010706020507" pitchFamily="18" charset="2"/>
              </a:rPr>
              <a:t></a:t>
            </a:r>
            <a:endParaRPr lang="en-US" altLang="en-US" sz="2400">
              <a:latin typeface="Arial" panose="020B0604020202020204" pitchFamily="34" charset="0"/>
              <a:ea typeface="ＭＳ Ｐゴシック" panose="020B0600070205080204" pitchFamily="34" charset="-128"/>
            </a:endParaRPr>
          </a:p>
        </p:txBody>
      </p:sp>
      <p:sp>
        <p:nvSpPr>
          <p:cNvPr id="110604" name="Rectangle 12">
            <a:extLst>
              <a:ext uri="{FF2B5EF4-FFF2-40B4-BE49-F238E27FC236}">
                <a16:creationId xmlns:a16="http://schemas.microsoft.com/office/drawing/2014/main" id="{122EED8D-C4B8-45B3-9BF1-89A2551E2D1A}"/>
              </a:ext>
            </a:extLst>
          </p:cNvPr>
          <p:cNvSpPr>
            <a:spLocks noChangeArrowheads="1"/>
          </p:cNvSpPr>
          <p:nvPr/>
        </p:nvSpPr>
        <p:spPr bwMode="auto">
          <a:xfrm>
            <a:off x="4953000" y="4038600"/>
            <a:ext cx="838200" cy="304800"/>
          </a:xfrm>
          <a:prstGeom prst="rect">
            <a:avLst/>
          </a:prstGeom>
          <a:solidFill>
            <a:srgbClr val="D1FD2B"/>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latin typeface="Arial" panose="020B0604020202020204" pitchFamily="34" charset="0"/>
                <a:ea typeface="ＭＳ Ｐゴシック" panose="020B0600070205080204" pitchFamily="34" charset="-128"/>
              </a:rPr>
              <a:t>FR-</a:t>
            </a:r>
            <a:r>
              <a:rPr lang="en-US" altLang="en-US" sz="2400">
                <a:latin typeface="Symbol" panose="05050102010706020507" pitchFamily="18" charset="2"/>
                <a:ea typeface="ＭＳ Ｐゴシック" panose="020B0600070205080204" pitchFamily="34" charset="-128"/>
                <a:sym typeface="Symbol" panose="05050102010706020507" pitchFamily="18" charset="2"/>
              </a:rPr>
              <a:t></a:t>
            </a:r>
            <a:endParaRPr lang="en-US" altLang="en-US" sz="2400">
              <a:latin typeface="Arial" panose="020B0604020202020204" pitchFamily="34" charset="0"/>
              <a:ea typeface="ＭＳ Ｐゴシック" panose="020B0600070205080204" pitchFamily="34" charset="-128"/>
            </a:endParaRPr>
          </a:p>
        </p:txBody>
      </p:sp>
      <p:sp>
        <p:nvSpPr>
          <p:cNvPr id="110605" name="Rectangle 13">
            <a:extLst>
              <a:ext uri="{FF2B5EF4-FFF2-40B4-BE49-F238E27FC236}">
                <a16:creationId xmlns:a16="http://schemas.microsoft.com/office/drawing/2014/main" id="{12583185-C987-4137-B80C-E27F5A7BE11A}"/>
              </a:ext>
            </a:extLst>
          </p:cNvPr>
          <p:cNvSpPr>
            <a:spLocks noChangeArrowheads="1"/>
          </p:cNvSpPr>
          <p:nvPr/>
        </p:nvSpPr>
        <p:spPr bwMode="auto">
          <a:xfrm>
            <a:off x="4953000" y="4572000"/>
            <a:ext cx="838200" cy="304800"/>
          </a:xfrm>
          <a:prstGeom prst="rect">
            <a:avLst/>
          </a:prstGeom>
          <a:solidFill>
            <a:srgbClr val="D1FD2B"/>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latin typeface="Arial" panose="020B0604020202020204" pitchFamily="34" charset="0"/>
                <a:ea typeface="ＭＳ Ｐゴシック" panose="020B0600070205080204" pitchFamily="34" charset="-128"/>
              </a:rPr>
              <a:t>FR-</a:t>
            </a:r>
            <a:r>
              <a:rPr lang="en-US" altLang="en-US" sz="2400">
                <a:latin typeface="Symbol" panose="05050102010706020507" pitchFamily="18" charset="2"/>
                <a:ea typeface="ＭＳ Ｐゴシック" panose="020B0600070205080204" pitchFamily="34" charset="-128"/>
                <a:sym typeface="Symbol" panose="05050102010706020507" pitchFamily="18" charset="2"/>
              </a:rPr>
              <a:t></a:t>
            </a:r>
            <a:endParaRPr lang="en-US" altLang="en-US" sz="2400">
              <a:latin typeface="Arial" panose="020B0604020202020204" pitchFamily="34" charset="0"/>
              <a:ea typeface="ＭＳ Ｐゴシック" panose="020B0600070205080204" pitchFamily="34" charset="-128"/>
            </a:endParaRPr>
          </a:p>
        </p:txBody>
      </p:sp>
      <p:sp>
        <p:nvSpPr>
          <p:cNvPr id="110606" name="Rectangle 14">
            <a:extLst>
              <a:ext uri="{FF2B5EF4-FFF2-40B4-BE49-F238E27FC236}">
                <a16:creationId xmlns:a16="http://schemas.microsoft.com/office/drawing/2014/main" id="{DD6CEB9E-0815-4E66-9743-04F75CCEE2F5}"/>
              </a:ext>
            </a:extLst>
          </p:cNvPr>
          <p:cNvSpPr>
            <a:spLocks noChangeArrowheads="1"/>
          </p:cNvSpPr>
          <p:nvPr/>
        </p:nvSpPr>
        <p:spPr bwMode="auto">
          <a:xfrm>
            <a:off x="4953000" y="3505200"/>
            <a:ext cx="838200" cy="304800"/>
          </a:xfrm>
          <a:prstGeom prst="rect">
            <a:avLst/>
          </a:prstGeom>
          <a:solidFill>
            <a:srgbClr val="D1FD2B"/>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latin typeface="Arial" panose="020B0604020202020204" pitchFamily="34" charset="0"/>
                <a:ea typeface="ＭＳ Ｐゴシック" panose="020B0600070205080204" pitchFamily="34" charset="-128"/>
              </a:rPr>
              <a:t>FR-</a:t>
            </a:r>
            <a:r>
              <a:rPr lang="en-US" altLang="en-US" sz="2400">
                <a:latin typeface="Symbol" panose="05050102010706020507" pitchFamily="18" charset="2"/>
                <a:ea typeface="ＭＳ Ｐゴシック" panose="020B0600070205080204" pitchFamily="34" charset="-128"/>
                <a:sym typeface="Symbol" panose="05050102010706020507" pitchFamily="18" charset="2"/>
              </a:rPr>
              <a:t></a:t>
            </a:r>
            <a:endParaRPr lang="en-US" altLang="en-US" sz="24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63825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7049"/>
                                        </p:tgtEl>
                                        <p:attrNameLst>
                                          <p:attrName>style.visibility</p:attrName>
                                        </p:attrNameLst>
                                      </p:cBhvr>
                                      <p:to>
                                        <p:strVal val="visible"/>
                                      </p:to>
                                    </p:set>
                                    <p:anim calcmode="lin" valueType="num">
                                      <p:cBhvr additive="base">
                                        <p:cTn id="7" dur="500" fill="hold"/>
                                        <p:tgtEl>
                                          <p:spTgt spid="87049"/>
                                        </p:tgtEl>
                                        <p:attrNameLst>
                                          <p:attrName>ppt_x</p:attrName>
                                        </p:attrNameLst>
                                      </p:cBhvr>
                                      <p:tavLst>
                                        <p:tav tm="0">
                                          <p:val>
                                            <p:strVal val="0-#ppt_w/2"/>
                                          </p:val>
                                        </p:tav>
                                        <p:tav tm="100000">
                                          <p:val>
                                            <p:strVal val="#ppt_x"/>
                                          </p:val>
                                        </p:tav>
                                      </p:tavLst>
                                    </p:anim>
                                    <p:anim calcmode="lin" valueType="num">
                                      <p:cBhvr additive="base">
                                        <p:cTn id="8" dur="500" fill="hold"/>
                                        <p:tgtEl>
                                          <p:spTgt spid="870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flipV="1">
            <a:off x="914400" y="6273800"/>
            <a:ext cx="3657600" cy="609600"/>
          </a:xfrm>
          <a:prstGeom prst="downArrow">
            <a:avLst>
              <a:gd name="adj1" fmla="val 50000"/>
              <a:gd name="adj2" fmla="val 5200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flipV="1">
            <a:off x="5410200" y="6273800"/>
            <a:ext cx="3657600" cy="609600"/>
          </a:xfrm>
          <a:prstGeom prst="downArrow">
            <a:avLst>
              <a:gd name="adj1" fmla="val 50000"/>
              <a:gd name="adj2" fmla="val 5200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19401" y="3124201"/>
            <a:ext cx="637211" cy="8470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43695" y="3255337"/>
            <a:ext cx="704039" cy="584775"/>
          </a:xfrm>
          <a:prstGeom prst="rect">
            <a:avLst/>
          </a:prstGeom>
          <a:noFill/>
        </p:spPr>
        <p:txBody>
          <a:bodyPr wrap="none" rtlCol="0" anchor="ctr">
            <a:spAutoFit/>
          </a:bodyPr>
          <a:lstStyle/>
          <a:p>
            <a:r>
              <a:rPr lang="en-US" dirty="0"/>
              <a:t>  H</a:t>
            </a:r>
          </a:p>
          <a:p>
            <a:r>
              <a:rPr lang="en-US" sz="1400" i="1" dirty="0"/>
              <a:t>GCSH</a:t>
            </a:r>
          </a:p>
        </p:txBody>
      </p:sp>
      <p:grpSp>
        <p:nvGrpSpPr>
          <p:cNvPr id="8" name="Group 80"/>
          <p:cNvGrpSpPr/>
          <p:nvPr/>
        </p:nvGrpSpPr>
        <p:grpSpPr>
          <a:xfrm>
            <a:off x="2385658" y="3937001"/>
            <a:ext cx="750404" cy="1486184"/>
            <a:chOff x="2385657" y="3707871"/>
            <a:chExt cx="750404" cy="1114638"/>
          </a:xfrm>
        </p:grpSpPr>
        <p:grpSp>
          <p:nvGrpSpPr>
            <p:cNvPr id="9" name="Group 45"/>
            <p:cNvGrpSpPr/>
            <p:nvPr/>
          </p:nvGrpSpPr>
          <p:grpSpPr>
            <a:xfrm rot="17166680">
              <a:off x="2412161" y="4050771"/>
              <a:ext cx="1066800" cy="381000"/>
              <a:chOff x="4648200" y="2590800"/>
              <a:chExt cx="1066800" cy="381000"/>
            </a:xfrm>
          </p:grpSpPr>
          <p:cxnSp>
            <p:nvCxnSpPr>
              <p:cNvPr id="13" name="Straight Connector 12"/>
              <p:cNvCxnSpPr/>
              <p:nvPr/>
            </p:nvCxnSpPr>
            <p:spPr>
              <a:xfrm flipH="1">
                <a:off x="5486400" y="2819400"/>
                <a:ext cx="228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5334000" y="2667000"/>
                <a:ext cx="15240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257800" y="2667000"/>
                <a:ext cx="762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5105400" y="2743200"/>
                <a:ext cx="15240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029200" y="2743200"/>
                <a:ext cx="7620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4876800" y="2743200"/>
                <a:ext cx="15240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800600" y="2743200"/>
                <a:ext cx="7620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4648200" y="2743200"/>
                <a:ext cx="15240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876800" y="25908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648200" y="25908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rot="17166680">
              <a:off x="2506803" y="4291263"/>
              <a:ext cx="253916" cy="369332"/>
            </a:xfrm>
            <a:prstGeom prst="rect">
              <a:avLst/>
            </a:prstGeom>
            <a:noFill/>
          </p:spPr>
          <p:txBody>
            <a:bodyPr wrap="none" rtlCol="0">
              <a:spAutoFit/>
            </a:bodyPr>
            <a:lstStyle/>
            <a:p>
              <a:r>
                <a:rPr lang="en-US" dirty="0"/>
                <a:t>S</a:t>
              </a:r>
            </a:p>
          </p:txBody>
        </p:sp>
        <p:sp>
          <p:nvSpPr>
            <p:cNvPr id="11" name="TextBox 10"/>
            <p:cNvSpPr txBox="1"/>
            <p:nvPr/>
          </p:nvSpPr>
          <p:spPr>
            <a:xfrm rot="17166680">
              <a:off x="2443365" y="4510885"/>
              <a:ext cx="253916" cy="369332"/>
            </a:xfrm>
            <a:prstGeom prst="rect">
              <a:avLst/>
            </a:prstGeom>
            <a:noFill/>
          </p:spPr>
          <p:txBody>
            <a:bodyPr wrap="none" rtlCol="0">
              <a:spAutoFit/>
            </a:bodyPr>
            <a:lstStyle/>
            <a:p>
              <a:r>
                <a:rPr lang="en-US" dirty="0"/>
                <a:t>S</a:t>
              </a:r>
            </a:p>
          </p:txBody>
        </p:sp>
        <p:cxnSp>
          <p:nvCxnSpPr>
            <p:cNvPr id="12" name="Straight Connector 11"/>
            <p:cNvCxnSpPr/>
            <p:nvPr/>
          </p:nvCxnSpPr>
          <p:spPr>
            <a:xfrm rot="17166680" flipH="1">
              <a:off x="2563943" y="458574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97"/>
          <p:cNvGrpSpPr/>
          <p:nvPr/>
        </p:nvGrpSpPr>
        <p:grpSpPr>
          <a:xfrm>
            <a:off x="1600200" y="1905000"/>
            <a:ext cx="1219200" cy="1727200"/>
            <a:chOff x="1600200" y="2133600"/>
            <a:chExt cx="1219200" cy="1295400"/>
          </a:xfrm>
        </p:grpSpPr>
        <p:grpSp>
          <p:nvGrpSpPr>
            <p:cNvPr id="24" name="Group 59"/>
            <p:cNvGrpSpPr/>
            <p:nvPr/>
          </p:nvGrpSpPr>
          <p:grpSpPr>
            <a:xfrm>
              <a:off x="1752600" y="3048000"/>
              <a:ext cx="1066800" cy="381000"/>
              <a:chOff x="4648200" y="2590800"/>
              <a:chExt cx="1066800" cy="381000"/>
            </a:xfrm>
          </p:grpSpPr>
          <p:cxnSp>
            <p:nvCxnSpPr>
              <p:cNvPr id="31" name="Straight Connector 30"/>
              <p:cNvCxnSpPr/>
              <p:nvPr/>
            </p:nvCxnSpPr>
            <p:spPr>
              <a:xfrm flipH="1">
                <a:off x="5486400" y="2819400"/>
                <a:ext cx="228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5334000" y="2667000"/>
                <a:ext cx="15240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257800" y="2667000"/>
                <a:ext cx="762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5105400" y="2743200"/>
                <a:ext cx="15240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029200" y="2743200"/>
                <a:ext cx="7620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4876800" y="2743200"/>
                <a:ext cx="15240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800600" y="2743200"/>
                <a:ext cx="7620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4648200" y="2743200"/>
                <a:ext cx="15240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876800" y="25908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648200" y="25908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843136" y="2743200"/>
              <a:ext cx="505267" cy="276999"/>
            </a:xfrm>
            <a:prstGeom prst="rect">
              <a:avLst/>
            </a:prstGeom>
            <a:noFill/>
          </p:spPr>
          <p:txBody>
            <a:bodyPr wrap="none" rtlCol="0">
              <a:spAutoFit/>
            </a:bodyPr>
            <a:lstStyle/>
            <a:p>
              <a:r>
                <a:rPr lang="en-US" dirty="0"/>
                <a:t>SH</a:t>
              </a:r>
            </a:p>
          </p:txBody>
        </p:sp>
        <p:sp>
          <p:nvSpPr>
            <p:cNvPr id="26" name="TextBox 25"/>
            <p:cNvSpPr txBox="1"/>
            <p:nvPr/>
          </p:nvSpPr>
          <p:spPr>
            <a:xfrm>
              <a:off x="1600200" y="2743200"/>
              <a:ext cx="338554" cy="276999"/>
            </a:xfrm>
            <a:prstGeom prst="rect">
              <a:avLst/>
            </a:prstGeom>
            <a:noFill/>
          </p:spPr>
          <p:txBody>
            <a:bodyPr wrap="none" rtlCol="0">
              <a:spAutoFit/>
            </a:bodyPr>
            <a:lstStyle/>
            <a:p>
              <a:r>
                <a:rPr lang="en-US" dirty="0"/>
                <a:t>S</a:t>
              </a:r>
            </a:p>
          </p:txBody>
        </p:sp>
        <p:sp>
          <p:nvSpPr>
            <p:cNvPr id="27" name="TextBox 26"/>
            <p:cNvSpPr txBox="1"/>
            <p:nvPr/>
          </p:nvSpPr>
          <p:spPr>
            <a:xfrm>
              <a:off x="1602685" y="2438400"/>
              <a:ext cx="603050" cy="276999"/>
            </a:xfrm>
            <a:prstGeom prst="rect">
              <a:avLst/>
            </a:prstGeom>
            <a:solidFill>
              <a:schemeClr val="accent4">
                <a:lumMod val="60000"/>
                <a:lumOff val="40000"/>
              </a:schemeClr>
            </a:solidFill>
          </p:spPr>
          <p:txBody>
            <a:bodyPr wrap="none" rtlCol="0">
              <a:spAutoFit/>
            </a:bodyPr>
            <a:lstStyle/>
            <a:p>
              <a:r>
                <a:rPr lang="en-US" dirty="0"/>
                <a:t>CH</a:t>
              </a:r>
              <a:r>
                <a:rPr lang="en-US" baseline="-25000" dirty="0"/>
                <a:t>2</a:t>
              </a:r>
            </a:p>
          </p:txBody>
        </p:sp>
        <p:sp>
          <p:nvSpPr>
            <p:cNvPr id="28" name="TextBox 27"/>
            <p:cNvSpPr txBox="1"/>
            <p:nvPr/>
          </p:nvSpPr>
          <p:spPr>
            <a:xfrm>
              <a:off x="1682950" y="2133600"/>
              <a:ext cx="603050" cy="276999"/>
            </a:xfrm>
            <a:prstGeom prst="rect">
              <a:avLst/>
            </a:prstGeom>
            <a:solidFill>
              <a:srgbClr val="16D836"/>
            </a:solidFill>
          </p:spPr>
          <p:txBody>
            <a:bodyPr wrap="none" rtlCol="0">
              <a:spAutoFit/>
            </a:bodyPr>
            <a:lstStyle/>
            <a:p>
              <a:r>
                <a:rPr lang="en-US" dirty="0"/>
                <a:t>NH</a:t>
              </a:r>
              <a:r>
                <a:rPr lang="en-US" baseline="-25000" dirty="0"/>
                <a:t>2</a:t>
              </a:r>
            </a:p>
          </p:txBody>
        </p:sp>
        <p:cxnSp>
          <p:nvCxnSpPr>
            <p:cNvPr id="29" name="Straight Connector 28"/>
            <p:cNvCxnSpPr/>
            <p:nvPr/>
          </p:nvCxnSpPr>
          <p:spPr>
            <a:xfrm>
              <a:off x="1745432" y="2743200"/>
              <a:ext cx="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745432" y="2438400"/>
              <a:ext cx="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98"/>
          <p:cNvGrpSpPr/>
          <p:nvPr/>
        </p:nvGrpSpPr>
        <p:grpSpPr>
          <a:xfrm>
            <a:off x="1424638" y="4851398"/>
            <a:ext cx="877163" cy="1182132"/>
            <a:chOff x="1424637" y="4736068"/>
            <a:chExt cx="877163" cy="886599"/>
          </a:xfrm>
        </p:grpSpPr>
        <p:sp>
          <p:nvSpPr>
            <p:cNvPr id="42" name="TextBox 41"/>
            <p:cNvSpPr txBox="1"/>
            <p:nvPr/>
          </p:nvSpPr>
          <p:spPr>
            <a:xfrm>
              <a:off x="1424637" y="5345668"/>
              <a:ext cx="877163" cy="276999"/>
            </a:xfrm>
            <a:prstGeom prst="rect">
              <a:avLst/>
            </a:prstGeom>
            <a:solidFill>
              <a:srgbClr val="00B0F0"/>
            </a:solidFill>
          </p:spPr>
          <p:txBody>
            <a:bodyPr wrap="none" rtlCol="0">
              <a:spAutoFit/>
            </a:bodyPr>
            <a:lstStyle/>
            <a:p>
              <a:r>
                <a:rPr lang="en-US" dirty="0"/>
                <a:t>COOH</a:t>
              </a:r>
            </a:p>
          </p:txBody>
        </p:sp>
        <p:sp>
          <p:nvSpPr>
            <p:cNvPr id="43" name="TextBox 42"/>
            <p:cNvSpPr txBox="1"/>
            <p:nvPr/>
          </p:nvSpPr>
          <p:spPr>
            <a:xfrm>
              <a:off x="1427122" y="5040868"/>
              <a:ext cx="603050" cy="276999"/>
            </a:xfrm>
            <a:prstGeom prst="rect">
              <a:avLst/>
            </a:prstGeom>
            <a:solidFill>
              <a:schemeClr val="accent4">
                <a:lumMod val="60000"/>
                <a:lumOff val="40000"/>
              </a:schemeClr>
            </a:solidFill>
          </p:spPr>
          <p:txBody>
            <a:bodyPr wrap="none" rtlCol="0">
              <a:spAutoFit/>
            </a:bodyPr>
            <a:lstStyle/>
            <a:p>
              <a:r>
                <a:rPr lang="en-US" dirty="0"/>
                <a:t>CH</a:t>
              </a:r>
              <a:r>
                <a:rPr lang="en-US" baseline="-25000" dirty="0"/>
                <a:t>2</a:t>
              </a:r>
            </a:p>
          </p:txBody>
        </p:sp>
        <p:sp>
          <p:nvSpPr>
            <p:cNvPr id="44" name="TextBox 43"/>
            <p:cNvSpPr txBox="1"/>
            <p:nvPr/>
          </p:nvSpPr>
          <p:spPr>
            <a:xfrm>
              <a:off x="1424637" y="4736068"/>
              <a:ext cx="603050" cy="276999"/>
            </a:xfrm>
            <a:prstGeom prst="rect">
              <a:avLst/>
            </a:prstGeom>
            <a:solidFill>
              <a:srgbClr val="16D836"/>
            </a:solidFill>
          </p:spPr>
          <p:txBody>
            <a:bodyPr wrap="none" rtlCol="0">
              <a:spAutoFit/>
            </a:bodyPr>
            <a:lstStyle/>
            <a:p>
              <a:r>
                <a:rPr lang="en-US" dirty="0"/>
                <a:t>NH</a:t>
              </a:r>
              <a:r>
                <a:rPr lang="en-US" baseline="-25000" dirty="0"/>
                <a:t>2</a:t>
              </a:r>
            </a:p>
          </p:txBody>
        </p:sp>
        <p:cxnSp>
          <p:nvCxnSpPr>
            <p:cNvPr id="45" name="Straight Connector 44"/>
            <p:cNvCxnSpPr/>
            <p:nvPr/>
          </p:nvCxnSpPr>
          <p:spPr>
            <a:xfrm>
              <a:off x="1569869" y="5345668"/>
              <a:ext cx="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569869" y="5040868"/>
              <a:ext cx="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609600" y="3733800"/>
            <a:ext cx="615874" cy="369332"/>
          </a:xfrm>
          <a:prstGeom prst="rect">
            <a:avLst/>
          </a:prstGeom>
          <a:solidFill>
            <a:srgbClr val="00B0F0"/>
          </a:solidFill>
        </p:spPr>
        <p:txBody>
          <a:bodyPr wrap="none" rtlCol="0">
            <a:spAutoFit/>
          </a:bodyPr>
          <a:lstStyle/>
          <a:p>
            <a:r>
              <a:rPr lang="en-US" dirty="0"/>
              <a:t>CO</a:t>
            </a:r>
            <a:r>
              <a:rPr lang="en-US" baseline="-25000" dirty="0"/>
              <a:t>2</a:t>
            </a:r>
          </a:p>
        </p:txBody>
      </p:sp>
      <p:grpSp>
        <p:nvGrpSpPr>
          <p:cNvPr id="48" name="Group 110"/>
          <p:cNvGrpSpPr/>
          <p:nvPr/>
        </p:nvGrpSpPr>
        <p:grpSpPr>
          <a:xfrm>
            <a:off x="1801190" y="4004352"/>
            <a:ext cx="712303" cy="847049"/>
            <a:chOff x="1724989" y="3733800"/>
            <a:chExt cx="712303" cy="635287"/>
          </a:xfrm>
        </p:grpSpPr>
        <p:sp>
          <p:nvSpPr>
            <p:cNvPr id="49" name="Oval 48"/>
            <p:cNvSpPr/>
            <p:nvPr/>
          </p:nvSpPr>
          <p:spPr>
            <a:xfrm>
              <a:off x="1724989" y="3733800"/>
              <a:ext cx="637211" cy="6352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1754092" y="3832153"/>
              <a:ext cx="683200" cy="438581"/>
            </a:xfrm>
            <a:prstGeom prst="rect">
              <a:avLst/>
            </a:prstGeom>
            <a:noFill/>
          </p:spPr>
          <p:txBody>
            <a:bodyPr wrap="none" rtlCol="0" anchor="ctr">
              <a:spAutoFit/>
            </a:bodyPr>
            <a:lstStyle/>
            <a:p>
              <a:r>
                <a:rPr lang="en-US" dirty="0"/>
                <a:t>  P</a:t>
              </a:r>
            </a:p>
            <a:p>
              <a:r>
                <a:rPr lang="en-US" sz="1400" i="1" dirty="0"/>
                <a:t>GLDC</a:t>
              </a:r>
            </a:p>
          </p:txBody>
        </p:sp>
      </p:grpSp>
      <p:grpSp>
        <p:nvGrpSpPr>
          <p:cNvPr id="51" name="Group 111"/>
          <p:cNvGrpSpPr/>
          <p:nvPr/>
        </p:nvGrpSpPr>
        <p:grpSpPr>
          <a:xfrm>
            <a:off x="2791790" y="1972352"/>
            <a:ext cx="637211" cy="847049"/>
            <a:chOff x="2590800" y="1752600"/>
            <a:chExt cx="637211" cy="635287"/>
          </a:xfrm>
        </p:grpSpPr>
        <p:sp>
          <p:nvSpPr>
            <p:cNvPr id="52" name="Oval 51"/>
            <p:cNvSpPr/>
            <p:nvPr/>
          </p:nvSpPr>
          <p:spPr>
            <a:xfrm>
              <a:off x="2590800" y="1752600"/>
              <a:ext cx="637211" cy="6352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2643948" y="1850953"/>
              <a:ext cx="562975" cy="438581"/>
            </a:xfrm>
            <a:prstGeom prst="rect">
              <a:avLst/>
            </a:prstGeom>
            <a:solidFill>
              <a:srgbClr val="FFFF00"/>
            </a:solidFill>
          </p:spPr>
          <p:txBody>
            <a:bodyPr wrap="none" rtlCol="0" anchor="ctr">
              <a:spAutoFit/>
            </a:bodyPr>
            <a:lstStyle/>
            <a:p>
              <a:r>
                <a:rPr lang="en-US" dirty="0"/>
                <a:t>  T</a:t>
              </a:r>
            </a:p>
            <a:p>
              <a:r>
                <a:rPr lang="en-US" sz="1400" i="1" dirty="0"/>
                <a:t>AMT</a:t>
              </a:r>
            </a:p>
          </p:txBody>
        </p:sp>
      </p:grpSp>
      <p:grpSp>
        <p:nvGrpSpPr>
          <p:cNvPr id="54" name="Group 109"/>
          <p:cNvGrpSpPr/>
          <p:nvPr/>
        </p:nvGrpSpPr>
        <p:grpSpPr>
          <a:xfrm>
            <a:off x="3553790" y="4207552"/>
            <a:ext cx="637211" cy="847049"/>
            <a:chOff x="4182782" y="3860513"/>
            <a:chExt cx="637211" cy="635287"/>
          </a:xfrm>
        </p:grpSpPr>
        <p:sp>
          <p:nvSpPr>
            <p:cNvPr id="55" name="Oval 54"/>
            <p:cNvSpPr/>
            <p:nvPr/>
          </p:nvSpPr>
          <p:spPr>
            <a:xfrm>
              <a:off x="4182782" y="3860513"/>
              <a:ext cx="637211" cy="6352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4360162" y="4039657"/>
              <a:ext cx="312906" cy="276999"/>
            </a:xfrm>
            <a:prstGeom prst="rect">
              <a:avLst/>
            </a:prstGeom>
            <a:noFill/>
          </p:spPr>
          <p:txBody>
            <a:bodyPr wrap="none" rtlCol="0" anchor="ctr">
              <a:spAutoFit/>
            </a:bodyPr>
            <a:lstStyle/>
            <a:p>
              <a:r>
                <a:rPr lang="en-US" dirty="0"/>
                <a:t>L</a:t>
              </a:r>
            </a:p>
          </p:txBody>
        </p:sp>
      </p:grpSp>
      <p:grpSp>
        <p:nvGrpSpPr>
          <p:cNvPr id="57" name="Group 108"/>
          <p:cNvGrpSpPr/>
          <p:nvPr/>
        </p:nvGrpSpPr>
        <p:grpSpPr>
          <a:xfrm flipH="1" flipV="1">
            <a:off x="3429000" y="3124202"/>
            <a:ext cx="1365933" cy="783510"/>
            <a:chOff x="3587067" y="3069967"/>
            <a:chExt cx="1365933" cy="587633"/>
          </a:xfrm>
        </p:grpSpPr>
        <p:grpSp>
          <p:nvGrpSpPr>
            <p:cNvPr id="58" name="Group 48"/>
            <p:cNvGrpSpPr/>
            <p:nvPr/>
          </p:nvGrpSpPr>
          <p:grpSpPr>
            <a:xfrm>
              <a:off x="3886200" y="3276600"/>
              <a:ext cx="1066800" cy="381000"/>
              <a:chOff x="4648200" y="2590800"/>
              <a:chExt cx="1066800" cy="381000"/>
            </a:xfrm>
          </p:grpSpPr>
          <p:cxnSp>
            <p:nvCxnSpPr>
              <p:cNvPr id="61" name="Straight Connector 60"/>
              <p:cNvCxnSpPr/>
              <p:nvPr/>
            </p:nvCxnSpPr>
            <p:spPr>
              <a:xfrm flipH="1">
                <a:off x="5486400" y="2819400"/>
                <a:ext cx="228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5334000" y="2667000"/>
                <a:ext cx="15240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257800" y="2667000"/>
                <a:ext cx="762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5105400" y="2743200"/>
                <a:ext cx="15240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029200" y="2743200"/>
                <a:ext cx="7620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4876800" y="2743200"/>
                <a:ext cx="15240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55"/>
              <p:cNvCxnSpPr/>
              <p:nvPr/>
            </p:nvCxnSpPr>
            <p:spPr>
              <a:xfrm flipH="1">
                <a:off x="4800600" y="2743200"/>
                <a:ext cx="7620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4648200" y="2743200"/>
                <a:ext cx="15240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4876800" y="25908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4648200" y="2590800"/>
                <a:ext cx="0" cy="152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3914333" y="3069967"/>
              <a:ext cx="505267" cy="276999"/>
            </a:xfrm>
            <a:prstGeom prst="rect">
              <a:avLst/>
            </a:prstGeom>
            <a:noFill/>
          </p:spPr>
          <p:txBody>
            <a:bodyPr wrap="none" rtlCol="0">
              <a:spAutoFit/>
            </a:bodyPr>
            <a:lstStyle/>
            <a:p>
              <a:r>
                <a:rPr lang="en-US" dirty="0"/>
                <a:t>SH</a:t>
              </a:r>
            </a:p>
          </p:txBody>
        </p:sp>
        <p:sp>
          <p:nvSpPr>
            <p:cNvPr id="60" name="TextBox 59"/>
            <p:cNvSpPr txBox="1"/>
            <p:nvPr/>
          </p:nvSpPr>
          <p:spPr>
            <a:xfrm>
              <a:off x="3587067" y="3069967"/>
              <a:ext cx="505267" cy="276999"/>
            </a:xfrm>
            <a:prstGeom prst="rect">
              <a:avLst/>
            </a:prstGeom>
            <a:noFill/>
          </p:spPr>
          <p:txBody>
            <a:bodyPr wrap="none" rtlCol="0">
              <a:spAutoFit/>
            </a:bodyPr>
            <a:lstStyle/>
            <a:p>
              <a:r>
                <a:rPr lang="en-US" dirty="0"/>
                <a:t>SH</a:t>
              </a:r>
            </a:p>
          </p:txBody>
        </p:sp>
      </p:grpSp>
      <p:sp>
        <p:nvSpPr>
          <p:cNvPr id="71" name="Freeform 70"/>
          <p:cNvSpPr/>
          <p:nvPr/>
        </p:nvSpPr>
        <p:spPr>
          <a:xfrm>
            <a:off x="3200400" y="4068483"/>
            <a:ext cx="1272988" cy="1171388"/>
          </a:xfrm>
          <a:custGeom>
            <a:avLst/>
            <a:gdLst>
              <a:gd name="connsiteX0" fmla="*/ 1272988 w 1272988"/>
              <a:gd name="connsiteY0" fmla="*/ 0 h 878541"/>
              <a:gd name="connsiteX1" fmla="*/ 878541 w 1272988"/>
              <a:gd name="connsiteY1" fmla="*/ 699247 h 878541"/>
              <a:gd name="connsiteX2" fmla="*/ 0 w 1272988"/>
              <a:gd name="connsiteY2" fmla="*/ 878541 h 878541"/>
            </a:gdLst>
            <a:ahLst/>
            <a:cxnLst>
              <a:cxn ang="0">
                <a:pos x="connsiteX0" y="connsiteY0"/>
              </a:cxn>
              <a:cxn ang="0">
                <a:pos x="connsiteX1" y="connsiteY1"/>
              </a:cxn>
              <a:cxn ang="0">
                <a:pos x="connsiteX2" y="connsiteY2"/>
              </a:cxn>
            </a:cxnLst>
            <a:rect l="l" t="t" r="r" b="b"/>
            <a:pathLst>
              <a:path w="1272988" h="878541">
                <a:moveTo>
                  <a:pt x="1272988" y="0"/>
                </a:moveTo>
                <a:cubicBezTo>
                  <a:pt x="1181847" y="276412"/>
                  <a:pt x="1090706" y="552824"/>
                  <a:pt x="878541" y="699247"/>
                </a:cubicBezTo>
                <a:cubicBezTo>
                  <a:pt x="666376" y="845671"/>
                  <a:pt x="333188" y="862106"/>
                  <a:pt x="0" y="878541"/>
                </a:cubicBezTo>
              </a:path>
            </a:pathLst>
          </a:custGeom>
          <a:ln>
            <a:tailEnd type="triangle"/>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72" name="Freeform 71"/>
          <p:cNvSpPr/>
          <p:nvPr/>
        </p:nvSpPr>
        <p:spPr>
          <a:xfrm>
            <a:off x="1653989" y="3805517"/>
            <a:ext cx="748553" cy="1290917"/>
          </a:xfrm>
          <a:custGeom>
            <a:avLst/>
            <a:gdLst>
              <a:gd name="connsiteX0" fmla="*/ 748553 w 748553"/>
              <a:gd name="connsiteY0" fmla="*/ 968188 h 968188"/>
              <a:gd name="connsiteX1" fmla="*/ 103094 w 748553"/>
              <a:gd name="connsiteY1" fmla="*/ 555812 h 968188"/>
              <a:gd name="connsiteX2" fmla="*/ 129988 w 748553"/>
              <a:gd name="connsiteY2" fmla="*/ 0 h 968188"/>
            </a:gdLst>
            <a:ahLst/>
            <a:cxnLst>
              <a:cxn ang="0">
                <a:pos x="connsiteX0" y="connsiteY0"/>
              </a:cxn>
              <a:cxn ang="0">
                <a:pos x="connsiteX1" y="connsiteY1"/>
              </a:cxn>
              <a:cxn ang="0">
                <a:pos x="connsiteX2" y="connsiteY2"/>
              </a:cxn>
            </a:cxnLst>
            <a:rect l="l" t="t" r="r" b="b"/>
            <a:pathLst>
              <a:path w="748553" h="968188">
                <a:moveTo>
                  <a:pt x="748553" y="968188"/>
                </a:moveTo>
                <a:cubicBezTo>
                  <a:pt x="477370" y="842682"/>
                  <a:pt x="206188" y="717177"/>
                  <a:pt x="103094" y="555812"/>
                </a:cubicBezTo>
                <a:cubicBezTo>
                  <a:pt x="0" y="394447"/>
                  <a:pt x="64994" y="197223"/>
                  <a:pt x="129988" y="0"/>
                </a:cubicBezTo>
              </a:path>
            </a:pathLst>
          </a:custGeom>
          <a:ln>
            <a:tailEnd type="triangle"/>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73" name="Freeform 72"/>
          <p:cNvSpPr/>
          <p:nvPr/>
        </p:nvSpPr>
        <p:spPr>
          <a:xfrm>
            <a:off x="1143001" y="3937000"/>
            <a:ext cx="633505" cy="956235"/>
          </a:xfrm>
          <a:custGeom>
            <a:avLst/>
            <a:gdLst>
              <a:gd name="connsiteX0" fmla="*/ 466164 w 633505"/>
              <a:gd name="connsiteY0" fmla="*/ 717176 h 717176"/>
              <a:gd name="connsiteX1" fmla="*/ 555811 w 633505"/>
              <a:gd name="connsiteY1" fmla="*/ 206188 h 717176"/>
              <a:gd name="connsiteX2" fmla="*/ 0 w 633505"/>
              <a:gd name="connsiteY2" fmla="*/ 0 h 717176"/>
            </a:gdLst>
            <a:ahLst/>
            <a:cxnLst>
              <a:cxn ang="0">
                <a:pos x="connsiteX0" y="connsiteY0"/>
              </a:cxn>
              <a:cxn ang="0">
                <a:pos x="connsiteX1" y="connsiteY1"/>
              </a:cxn>
              <a:cxn ang="0">
                <a:pos x="connsiteX2" y="connsiteY2"/>
              </a:cxn>
            </a:cxnLst>
            <a:rect l="l" t="t" r="r" b="b"/>
            <a:pathLst>
              <a:path w="633505" h="717176">
                <a:moveTo>
                  <a:pt x="466164" y="717176"/>
                </a:moveTo>
                <a:cubicBezTo>
                  <a:pt x="549834" y="521446"/>
                  <a:pt x="633505" y="325717"/>
                  <a:pt x="555811" y="206188"/>
                </a:cubicBezTo>
                <a:cubicBezTo>
                  <a:pt x="478117" y="86659"/>
                  <a:pt x="239058" y="43329"/>
                  <a:pt x="0" y="0"/>
                </a:cubicBezTo>
              </a:path>
            </a:pathLst>
          </a:custGeom>
          <a:ln>
            <a:tailEnd type="triangle"/>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74" name="Freeform 73"/>
          <p:cNvSpPr/>
          <p:nvPr/>
        </p:nvSpPr>
        <p:spPr>
          <a:xfrm>
            <a:off x="2017059" y="1817346"/>
            <a:ext cx="2286000" cy="1043889"/>
          </a:xfrm>
          <a:custGeom>
            <a:avLst/>
            <a:gdLst>
              <a:gd name="connsiteX0" fmla="*/ 0 w 2286000"/>
              <a:gd name="connsiteY0" fmla="*/ 65741 h 782917"/>
              <a:gd name="connsiteX1" fmla="*/ 1192306 w 2286000"/>
              <a:gd name="connsiteY1" fmla="*/ 119529 h 782917"/>
              <a:gd name="connsiteX2" fmla="*/ 2286000 w 2286000"/>
              <a:gd name="connsiteY2" fmla="*/ 782917 h 782917"/>
            </a:gdLst>
            <a:ahLst/>
            <a:cxnLst>
              <a:cxn ang="0">
                <a:pos x="connsiteX0" y="connsiteY0"/>
              </a:cxn>
              <a:cxn ang="0">
                <a:pos x="connsiteX1" y="connsiteY1"/>
              </a:cxn>
              <a:cxn ang="0">
                <a:pos x="connsiteX2" y="connsiteY2"/>
              </a:cxn>
            </a:cxnLst>
            <a:rect l="l" t="t" r="r" b="b"/>
            <a:pathLst>
              <a:path w="2286000" h="782917">
                <a:moveTo>
                  <a:pt x="0" y="65741"/>
                </a:moveTo>
                <a:cubicBezTo>
                  <a:pt x="405653" y="32870"/>
                  <a:pt x="811306" y="0"/>
                  <a:pt x="1192306" y="119529"/>
                </a:cubicBezTo>
                <a:cubicBezTo>
                  <a:pt x="1573306" y="239058"/>
                  <a:pt x="1929653" y="510987"/>
                  <a:pt x="2286000" y="782917"/>
                </a:cubicBezTo>
              </a:path>
            </a:pathLst>
          </a:custGeom>
          <a:ln>
            <a:tailEnd type="triangle"/>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75" name="TextBox 74"/>
          <p:cNvSpPr txBox="1"/>
          <p:nvPr/>
        </p:nvSpPr>
        <p:spPr>
          <a:xfrm>
            <a:off x="2978350" y="480539"/>
            <a:ext cx="603050" cy="369332"/>
          </a:xfrm>
          <a:prstGeom prst="rect">
            <a:avLst/>
          </a:prstGeom>
          <a:solidFill>
            <a:srgbClr val="16D836"/>
          </a:solidFill>
        </p:spPr>
        <p:txBody>
          <a:bodyPr wrap="none" rtlCol="0">
            <a:spAutoFit/>
          </a:bodyPr>
          <a:lstStyle/>
          <a:p>
            <a:r>
              <a:rPr lang="en-US" dirty="0"/>
              <a:t>NH</a:t>
            </a:r>
            <a:r>
              <a:rPr lang="en-US" baseline="-25000" dirty="0"/>
              <a:t>3</a:t>
            </a:r>
          </a:p>
        </p:txBody>
      </p:sp>
      <p:sp>
        <p:nvSpPr>
          <p:cNvPr id="76" name="TextBox 75"/>
          <p:cNvSpPr txBox="1"/>
          <p:nvPr/>
        </p:nvSpPr>
        <p:spPr>
          <a:xfrm>
            <a:off x="1916575" y="802957"/>
            <a:ext cx="1077539" cy="369332"/>
          </a:xfrm>
          <a:prstGeom prst="rect">
            <a:avLst/>
          </a:prstGeom>
          <a:noFill/>
        </p:spPr>
        <p:txBody>
          <a:bodyPr wrap="none" rtlCol="0">
            <a:spAutoFit/>
          </a:bodyPr>
          <a:lstStyle/>
          <a:p>
            <a:r>
              <a:rPr lang="en-US" dirty="0"/>
              <a:t>H</a:t>
            </a:r>
            <a:r>
              <a:rPr lang="en-US" baseline="-25000" dirty="0"/>
              <a:t>4</a:t>
            </a:r>
            <a:r>
              <a:rPr lang="en-US" dirty="0"/>
              <a:t>-folate</a:t>
            </a:r>
            <a:endParaRPr lang="en-US" baseline="-25000" dirty="0"/>
          </a:p>
        </p:txBody>
      </p:sp>
      <p:sp>
        <p:nvSpPr>
          <p:cNvPr id="77" name="TextBox 76"/>
          <p:cNvSpPr txBox="1"/>
          <p:nvPr/>
        </p:nvSpPr>
        <p:spPr>
          <a:xfrm>
            <a:off x="3352800" y="990600"/>
            <a:ext cx="1446358" cy="369332"/>
          </a:xfrm>
          <a:prstGeom prst="rect">
            <a:avLst/>
          </a:prstGeom>
          <a:solidFill>
            <a:schemeClr val="accent4">
              <a:lumMod val="60000"/>
              <a:lumOff val="40000"/>
            </a:schemeClr>
          </a:solidFill>
        </p:spPr>
        <p:txBody>
          <a:bodyPr wrap="none" rtlCol="0">
            <a:spAutoFit/>
          </a:bodyPr>
          <a:lstStyle/>
          <a:p>
            <a:r>
              <a:rPr lang="en-US" dirty="0"/>
              <a:t>CH</a:t>
            </a:r>
            <a:r>
              <a:rPr lang="en-US" baseline="-25000" dirty="0"/>
              <a:t>2</a:t>
            </a:r>
            <a:r>
              <a:rPr lang="en-US" dirty="0"/>
              <a:t>=H</a:t>
            </a:r>
            <a:r>
              <a:rPr lang="en-US" baseline="-25000" dirty="0"/>
              <a:t>4</a:t>
            </a:r>
            <a:r>
              <a:rPr lang="en-US" dirty="0"/>
              <a:t>folate</a:t>
            </a:r>
            <a:endParaRPr lang="en-US" baseline="-25000" dirty="0"/>
          </a:p>
        </p:txBody>
      </p:sp>
      <p:sp>
        <p:nvSpPr>
          <p:cNvPr id="78" name="Freeform 77"/>
          <p:cNvSpPr/>
          <p:nvPr/>
        </p:nvSpPr>
        <p:spPr>
          <a:xfrm>
            <a:off x="1999129" y="1259542"/>
            <a:ext cx="1927412" cy="757020"/>
          </a:xfrm>
          <a:custGeom>
            <a:avLst/>
            <a:gdLst>
              <a:gd name="connsiteX0" fmla="*/ 0 w 1927412"/>
              <a:gd name="connsiteY0" fmla="*/ 0 h 567765"/>
              <a:gd name="connsiteX1" fmla="*/ 1210236 w 1927412"/>
              <a:gd name="connsiteY1" fmla="*/ 546847 h 567765"/>
              <a:gd name="connsiteX2" fmla="*/ 1927412 w 1927412"/>
              <a:gd name="connsiteY2" fmla="*/ 125506 h 567765"/>
            </a:gdLst>
            <a:ahLst/>
            <a:cxnLst>
              <a:cxn ang="0">
                <a:pos x="connsiteX0" y="connsiteY0"/>
              </a:cxn>
              <a:cxn ang="0">
                <a:pos x="connsiteX1" y="connsiteY1"/>
              </a:cxn>
              <a:cxn ang="0">
                <a:pos x="connsiteX2" y="connsiteY2"/>
              </a:cxn>
            </a:cxnLst>
            <a:rect l="l" t="t" r="r" b="b"/>
            <a:pathLst>
              <a:path w="1927412" h="567765">
                <a:moveTo>
                  <a:pt x="0" y="0"/>
                </a:moveTo>
                <a:cubicBezTo>
                  <a:pt x="444500" y="262964"/>
                  <a:pt x="889001" y="525929"/>
                  <a:pt x="1210236" y="546847"/>
                </a:cubicBezTo>
                <a:cubicBezTo>
                  <a:pt x="1531471" y="567765"/>
                  <a:pt x="1729441" y="346635"/>
                  <a:pt x="1927412" y="125506"/>
                </a:cubicBezTo>
              </a:path>
            </a:pathLst>
          </a:custGeom>
          <a:ln>
            <a:tailEnd type="triangle"/>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79" name="Freeform 78"/>
          <p:cNvSpPr/>
          <p:nvPr/>
        </p:nvSpPr>
        <p:spPr>
          <a:xfrm>
            <a:off x="3124200" y="889001"/>
            <a:ext cx="304801" cy="1099671"/>
          </a:xfrm>
          <a:custGeom>
            <a:avLst/>
            <a:gdLst>
              <a:gd name="connsiteX0" fmla="*/ 0 w 491565"/>
              <a:gd name="connsiteY0" fmla="*/ 663388 h 663388"/>
              <a:gd name="connsiteX1" fmla="*/ 421341 w 491565"/>
              <a:gd name="connsiteY1" fmla="*/ 322729 h 663388"/>
              <a:gd name="connsiteX2" fmla="*/ 421341 w 491565"/>
              <a:gd name="connsiteY2" fmla="*/ 0 h 663388"/>
            </a:gdLst>
            <a:ahLst/>
            <a:cxnLst>
              <a:cxn ang="0">
                <a:pos x="connsiteX0" y="connsiteY0"/>
              </a:cxn>
              <a:cxn ang="0">
                <a:pos x="connsiteX1" y="connsiteY1"/>
              </a:cxn>
              <a:cxn ang="0">
                <a:pos x="connsiteX2" y="connsiteY2"/>
              </a:cxn>
            </a:cxnLst>
            <a:rect l="l" t="t" r="r" b="b"/>
            <a:pathLst>
              <a:path w="491565" h="663388">
                <a:moveTo>
                  <a:pt x="0" y="663388"/>
                </a:moveTo>
                <a:cubicBezTo>
                  <a:pt x="175559" y="548341"/>
                  <a:pt x="351118" y="433294"/>
                  <a:pt x="421341" y="322729"/>
                </a:cubicBezTo>
                <a:cubicBezTo>
                  <a:pt x="491565" y="212164"/>
                  <a:pt x="456453" y="106082"/>
                  <a:pt x="421341" y="0"/>
                </a:cubicBezTo>
              </a:path>
            </a:pathLst>
          </a:custGeom>
          <a:ln>
            <a:tailEnd type="triangle"/>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80" name="TextBox 79"/>
          <p:cNvSpPr txBox="1"/>
          <p:nvPr/>
        </p:nvSpPr>
        <p:spPr>
          <a:xfrm>
            <a:off x="4572000" y="4358957"/>
            <a:ext cx="671979" cy="369332"/>
          </a:xfrm>
          <a:prstGeom prst="rect">
            <a:avLst/>
          </a:prstGeom>
          <a:noFill/>
        </p:spPr>
        <p:txBody>
          <a:bodyPr wrap="none" rtlCol="0">
            <a:spAutoFit/>
          </a:bodyPr>
          <a:lstStyle/>
          <a:p>
            <a:r>
              <a:rPr lang="en-US" dirty="0"/>
              <a:t>NAD</a:t>
            </a:r>
            <a:endParaRPr lang="en-US" baseline="-25000" dirty="0"/>
          </a:p>
        </p:txBody>
      </p:sp>
      <p:sp>
        <p:nvSpPr>
          <p:cNvPr id="81" name="TextBox 80"/>
          <p:cNvSpPr txBox="1"/>
          <p:nvPr/>
        </p:nvSpPr>
        <p:spPr>
          <a:xfrm>
            <a:off x="3124201" y="5781357"/>
            <a:ext cx="1358064" cy="369332"/>
          </a:xfrm>
          <a:prstGeom prst="rect">
            <a:avLst/>
          </a:prstGeom>
          <a:noFill/>
        </p:spPr>
        <p:txBody>
          <a:bodyPr wrap="none" rtlCol="0">
            <a:spAutoFit/>
          </a:bodyPr>
          <a:lstStyle/>
          <a:p>
            <a:r>
              <a:rPr lang="en-US" dirty="0"/>
              <a:t>NADH + H</a:t>
            </a:r>
            <a:r>
              <a:rPr lang="en-US" baseline="30000" dirty="0"/>
              <a:t>+</a:t>
            </a:r>
          </a:p>
        </p:txBody>
      </p:sp>
      <p:sp>
        <p:nvSpPr>
          <p:cNvPr id="82" name="Freeform 81"/>
          <p:cNvSpPr/>
          <p:nvPr/>
        </p:nvSpPr>
        <p:spPr>
          <a:xfrm>
            <a:off x="3720354" y="4707965"/>
            <a:ext cx="851647" cy="1057835"/>
          </a:xfrm>
          <a:custGeom>
            <a:avLst/>
            <a:gdLst>
              <a:gd name="connsiteX0" fmla="*/ 1066800 w 1066800"/>
              <a:gd name="connsiteY0" fmla="*/ 0 h 824752"/>
              <a:gd name="connsiteX1" fmla="*/ 403412 w 1066800"/>
              <a:gd name="connsiteY1" fmla="*/ 286870 h 824752"/>
              <a:gd name="connsiteX2" fmla="*/ 0 w 1066800"/>
              <a:gd name="connsiteY2" fmla="*/ 824752 h 824752"/>
            </a:gdLst>
            <a:ahLst/>
            <a:cxnLst>
              <a:cxn ang="0">
                <a:pos x="connsiteX0" y="connsiteY0"/>
              </a:cxn>
              <a:cxn ang="0">
                <a:pos x="connsiteX1" y="connsiteY1"/>
              </a:cxn>
              <a:cxn ang="0">
                <a:pos x="connsiteX2" y="connsiteY2"/>
              </a:cxn>
            </a:cxnLst>
            <a:rect l="l" t="t" r="r" b="b"/>
            <a:pathLst>
              <a:path w="1066800" h="824752">
                <a:moveTo>
                  <a:pt x="1066800" y="0"/>
                </a:moveTo>
                <a:cubicBezTo>
                  <a:pt x="824006" y="74705"/>
                  <a:pt x="581212" y="149411"/>
                  <a:pt x="403412" y="286870"/>
                </a:cubicBezTo>
                <a:cubicBezTo>
                  <a:pt x="225612" y="424329"/>
                  <a:pt x="112806" y="624540"/>
                  <a:pt x="0" y="824752"/>
                </a:cubicBezTo>
              </a:path>
            </a:pathLst>
          </a:custGeom>
          <a:ln>
            <a:tailEnd type="triangle"/>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83" name="TextBox 82"/>
          <p:cNvSpPr txBox="1"/>
          <p:nvPr/>
        </p:nvSpPr>
        <p:spPr>
          <a:xfrm>
            <a:off x="5138308" y="3124200"/>
            <a:ext cx="1031051" cy="369332"/>
          </a:xfrm>
          <a:prstGeom prst="rect">
            <a:avLst/>
          </a:prstGeom>
          <a:noFill/>
        </p:spPr>
        <p:txBody>
          <a:bodyPr wrap="none" rtlCol="0">
            <a:spAutoFit/>
          </a:bodyPr>
          <a:lstStyle/>
          <a:p>
            <a:r>
              <a:rPr lang="en-US" dirty="0" err="1"/>
              <a:t>Lipoyl</a:t>
            </a:r>
            <a:r>
              <a:rPr lang="en-US" dirty="0"/>
              <a:t>-H</a:t>
            </a:r>
          </a:p>
        </p:txBody>
      </p:sp>
      <p:sp>
        <p:nvSpPr>
          <p:cNvPr id="84" name="TextBox 83"/>
          <p:cNvSpPr txBox="1"/>
          <p:nvPr/>
        </p:nvSpPr>
        <p:spPr>
          <a:xfrm>
            <a:off x="6477001" y="3124200"/>
            <a:ext cx="1338828" cy="369332"/>
          </a:xfrm>
          <a:prstGeom prst="rect">
            <a:avLst/>
          </a:prstGeom>
          <a:noFill/>
        </p:spPr>
        <p:txBody>
          <a:bodyPr wrap="none" rtlCol="0">
            <a:spAutoFit/>
          </a:bodyPr>
          <a:lstStyle/>
          <a:p>
            <a:r>
              <a:rPr lang="en-US" dirty="0" err="1"/>
              <a:t>Octanoyl</a:t>
            </a:r>
            <a:r>
              <a:rPr lang="en-US" dirty="0"/>
              <a:t>-H</a:t>
            </a:r>
          </a:p>
        </p:txBody>
      </p:sp>
      <p:cxnSp>
        <p:nvCxnSpPr>
          <p:cNvPr id="85" name="Straight Arrow Connector 84"/>
          <p:cNvCxnSpPr/>
          <p:nvPr/>
        </p:nvCxnSpPr>
        <p:spPr>
          <a:xfrm flipH="1">
            <a:off x="6044700" y="3370421"/>
            <a:ext cx="533400" cy="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cxnSp>
        <p:nvCxnSpPr>
          <p:cNvPr id="86" name="Straight Arrow Connector 85"/>
          <p:cNvCxnSpPr/>
          <p:nvPr/>
        </p:nvCxnSpPr>
        <p:spPr>
          <a:xfrm flipH="1">
            <a:off x="4648200" y="3370421"/>
            <a:ext cx="533400" cy="0"/>
          </a:xfrm>
          <a:prstGeom prst="straightConnector1">
            <a:avLst/>
          </a:prstGeom>
          <a:ln>
            <a:prstDash val="dash"/>
            <a:tailEnd type="triangle"/>
          </a:ln>
          <a:effectLst/>
        </p:spPr>
        <p:style>
          <a:lnRef idx="2">
            <a:schemeClr val="dk1"/>
          </a:lnRef>
          <a:fillRef idx="0">
            <a:schemeClr val="dk1"/>
          </a:fillRef>
          <a:effectRef idx="1">
            <a:schemeClr val="dk1"/>
          </a:effectRef>
          <a:fontRef idx="minor">
            <a:schemeClr val="tx1"/>
          </a:fontRef>
        </p:style>
      </p:cxnSp>
      <p:sp>
        <p:nvSpPr>
          <p:cNvPr id="87" name="TextBox 86"/>
          <p:cNvSpPr txBox="1"/>
          <p:nvPr/>
        </p:nvSpPr>
        <p:spPr>
          <a:xfrm>
            <a:off x="8215426" y="3124200"/>
            <a:ext cx="838691" cy="369332"/>
          </a:xfrm>
          <a:prstGeom prst="rect">
            <a:avLst/>
          </a:prstGeom>
          <a:noFill/>
        </p:spPr>
        <p:txBody>
          <a:bodyPr wrap="none" rtlCol="0">
            <a:spAutoFit/>
          </a:bodyPr>
          <a:lstStyle/>
          <a:p>
            <a:r>
              <a:rPr lang="en-US" dirty="0"/>
              <a:t>Apo-H</a:t>
            </a:r>
          </a:p>
        </p:txBody>
      </p:sp>
      <p:sp>
        <p:nvSpPr>
          <p:cNvPr id="88" name="TextBox 87"/>
          <p:cNvSpPr txBox="1"/>
          <p:nvPr/>
        </p:nvSpPr>
        <p:spPr>
          <a:xfrm>
            <a:off x="7162800" y="4653385"/>
            <a:ext cx="1903085" cy="369332"/>
          </a:xfrm>
          <a:prstGeom prst="rect">
            <a:avLst/>
          </a:prstGeom>
          <a:noFill/>
        </p:spPr>
        <p:txBody>
          <a:bodyPr wrap="none" rtlCol="0">
            <a:spAutoFit/>
          </a:bodyPr>
          <a:lstStyle/>
          <a:p>
            <a:r>
              <a:rPr lang="en-US" dirty="0" err="1"/>
              <a:t>Octanoyl-mtACP</a:t>
            </a:r>
            <a:endParaRPr lang="en-US" dirty="0"/>
          </a:p>
        </p:txBody>
      </p:sp>
      <p:cxnSp>
        <p:nvCxnSpPr>
          <p:cNvPr id="89" name="Straight Arrow Connector 88"/>
          <p:cNvCxnSpPr/>
          <p:nvPr/>
        </p:nvCxnSpPr>
        <p:spPr>
          <a:xfrm flipV="1">
            <a:off x="8023869" y="5156200"/>
            <a:ext cx="0" cy="81280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sp>
        <p:nvSpPr>
          <p:cNvPr id="90" name="TextBox 89"/>
          <p:cNvSpPr txBox="1"/>
          <p:nvPr/>
        </p:nvSpPr>
        <p:spPr>
          <a:xfrm>
            <a:off x="7525495" y="5882957"/>
            <a:ext cx="1133708" cy="369332"/>
          </a:xfrm>
          <a:prstGeom prst="rect">
            <a:avLst/>
          </a:prstGeom>
          <a:noFill/>
        </p:spPr>
        <p:txBody>
          <a:bodyPr wrap="none" rtlCol="0">
            <a:spAutoFit/>
          </a:bodyPr>
          <a:lstStyle/>
          <a:p>
            <a:r>
              <a:rPr lang="en-US" dirty="0" err="1"/>
              <a:t>mt</a:t>
            </a:r>
            <a:r>
              <a:rPr lang="en-US" dirty="0"/>
              <a:t> FAS II</a:t>
            </a:r>
          </a:p>
        </p:txBody>
      </p:sp>
      <p:grpSp>
        <p:nvGrpSpPr>
          <p:cNvPr id="91" name="Group 115"/>
          <p:cNvGrpSpPr/>
          <p:nvPr/>
        </p:nvGrpSpPr>
        <p:grpSpPr>
          <a:xfrm>
            <a:off x="8001000" y="3699551"/>
            <a:ext cx="662097" cy="847049"/>
            <a:chOff x="7162800" y="3479513"/>
            <a:chExt cx="662097" cy="635287"/>
          </a:xfrm>
        </p:grpSpPr>
        <p:sp>
          <p:nvSpPr>
            <p:cNvPr id="92" name="Oval 91"/>
            <p:cNvSpPr/>
            <p:nvPr/>
          </p:nvSpPr>
          <p:spPr>
            <a:xfrm>
              <a:off x="7187686" y="3479513"/>
              <a:ext cx="637211" cy="6352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7162800" y="3670198"/>
              <a:ext cx="631198" cy="253916"/>
            </a:xfrm>
            <a:prstGeom prst="rect">
              <a:avLst/>
            </a:prstGeom>
            <a:solidFill>
              <a:srgbClr val="FFFF00"/>
            </a:solidFill>
          </p:spPr>
          <p:txBody>
            <a:bodyPr wrap="none" rtlCol="0" anchor="ctr">
              <a:spAutoFit/>
            </a:bodyPr>
            <a:lstStyle/>
            <a:p>
              <a:r>
                <a:rPr lang="en-US" sz="1600" i="1" dirty="0"/>
                <a:t>LIPT2</a:t>
              </a:r>
            </a:p>
          </p:txBody>
        </p:sp>
      </p:grpSp>
      <p:grpSp>
        <p:nvGrpSpPr>
          <p:cNvPr id="94" name="Group 135"/>
          <p:cNvGrpSpPr/>
          <p:nvPr/>
        </p:nvGrpSpPr>
        <p:grpSpPr>
          <a:xfrm>
            <a:off x="6019801" y="2480352"/>
            <a:ext cx="648471" cy="847049"/>
            <a:chOff x="6019800" y="2514600"/>
            <a:chExt cx="648471" cy="635287"/>
          </a:xfrm>
        </p:grpSpPr>
        <p:sp>
          <p:nvSpPr>
            <p:cNvPr id="95" name="Oval 94"/>
            <p:cNvSpPr/>
            <p:nvPr/>
          </p:nvSpPr>
          <p:spPr>
            <a:xfrm>
              <a:off x="6031060" y="2514600"/>
              <a:ext cx="637211" cy="6352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6019800" y="2705285"/>
              <a:ext cx="628698" cy="253916"/>
            </a:xfrm>
            <a:prstGeom prst="rect">
              <a:avLst/>
            </a:prstGeom>
            <a:solidFill>
              <a:srgbClr val="FFFF00"/>
            </a:solidFill>
          </p:spPr>
          <p:txBody>
            <a:bodyPr wrap="none" rtlCol="0" anchor="ctr">
              <a:spAutoFit/>
            </a:bodyPr>
            <a:lstStyle/>
            <a:p>
              <a:r>
                <a:rPr lang="en-US" sz="1600" i="1" dirty="0"/>
                <a:t>LIAS</a:t>
              </a:r>
            </a:p>
          </p:txBody>
        </p:sp>
      </p:grpSp>
      <p:grpSp>
        <p:nvGrpSpPr>
          <p:cNvPr id="97" name="Group 198"/>
          <p:cNvGrpSpPr/>
          <p:nvPr/>
        </p:nvGrpSpPr>
        <p:grpSpPr>
          <a:xfrm>
            <a:off x="7725315" y="3333378"/>
            <a:ext cx="533400" cy="1314823"/>
            <a:chOff x="7725315" y="3200400"/>
            <a:chExt cx="533400" cy="986117"/>
          </a:xfrm>
        </p:grpSpPr>
        <p:cxnSp>
          <p:nvCxnSpPr>
            <p:cNvPr id="98" name="Straight Arrow Connector 97"/>
            <p:cNvCxnSpPr/>
            <p:nvPr/>
          </p:nvCxnSpPr>
          <p:spPr>
            <a:xfrm flipH="1">
              <a:off x="7725315" y="3200400"/>
              <a:ext cx="533400" cy="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sp>
          <p:nvSpPr>
            <p:cNvPr id="99" name="Freeform 98"/>
            <p:cNvSpPr/>
            <p:nvPr/>
          </p:nvSpPr>
          <p:spPr>
            <a:xfrm>
              <a:off x="7725315" y="3200400"/>
              <a:ext cx="292848" cy="986117"/>
            </a:xfrm>
            <a:custGeom>
              <a:avLst/>
              <a:gdLst>
                <a:gd name="connsiteX0" fmla="*/ 197223 w 292848"/>
                <a:gd name="connsiteY0" fmla="*/ 986117 h 986117"/>
                <a:gd name="connsiteX1" fmla="*/ 286871 w 292848"/>
                <a:gd name="connsiteY1" fmla="*/ 519952 h 986117"/>
                <a:gd name="connsiteX2" fmla="*/ 233082 w 292848"/>
                <a:gd name="connsiteY2" fmla="*/ 107576 h 986117"/>
                <a:gd name="connsiteX3" fmla="*/ 0 w 292848"/>
                <a:gd name="connsiteY3" fmla="*/ 0 h 986117"/>
              </a:gdLst>
              <a:ahLst/>
              <a:cxnLst>
                <a:cxn ang="0">
                  <a:pos x="connsiteX0" y="connsiteY0"/>
                </a:cxn>
                <a:cxn ang="0">
                  <a:pos x="connsiteX1" y="connsiteY1"/>
                </a:cxn>
                <a:cxn ang="0">
                  <a:pos x="connsiteX2" y="connsiteY2"/>
                </a:cxn>
                <a:cxn ang="0">
                  <a:pos x="connsiteX3" y="connsiteY3"/>
                </a:cxn>
              </a:cxnLst>
              <a:rect l="l" t="t" r="r" b="b"/>
              <a:pathLst>
                <a:path w="292848" h="986117">
                  <a:moveTo>
                    <a:pt x="197223" y="986117"/>
                  </a:moveTo>
                  <a:cubicBezTo>
                    <a:pt x="239059" y="826246"/>
                    <a:pt x="280895" y="666376"/>
                    <a:pt x="286871" y="519952"/>
                  </a:cubicBezTo>
                  <a:cubicBezTo>
                    <a:pt x="292848" y="373529"/>
                    <a:pt x="280894" y="194235"/>
                    <a:pt x="233082" y="107576"/>
                  </a:cubicBezTo>
                  <a:cubicBezTo>
                    <a:pt x="185270" y="20917"/>
                    <a:pt x="92635" y="10458"/>
                    <a:pt x="0" y="0"/>
                  </a:cubicBezTo>
                </a:path>
              </a:pathLst>
            </a:custGeom>
            <a:ln>
              <a:tailEnd type="triangle"/>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sp>
        <p:nvSpPr>
          <p:cNvPr id="112" name="TextBox 111"/>
          <p:cNvSpPr txBox="1"/>
          <p:nvPr/>
        </p:nvSpPr>
        <p:spPr>
          <a:xfrm>
            <a:off x="6630397" y="2526268"/>
            <a:ext cx="684803" cy="369332"/>
          </a:xfrm>
          <a:prstGeom prst="rect">
            <a:avLst/>
          </a:prstGeom>
          <a:noFill/>
        </p:spPr>
        <p:txBody>
          <a:bodyPr wrap="none" rtlCol="0">
            <a:spAutoFit/>
          </a:bodyPr>
          <a:lstStyle/>
          <a:p>
            <a:r>
              <a:rPr lang="en-US" dirty="0"/>
              <a:t>SAM</a:t>
            </a:r>
            <a:endParaRPr lang="en-US" baseline="-25000" dirty="0"/>
          </a:p>
        </p:txBody>
      </p:sp>
      <p:sp>
        <p:nvSpPr>
          <p:cNvPr id="113" name="TextBox 112"/>
          <p:cNvSpPr txBox="1"/>
          <p:nvPr/>
        </p:nvSpPr>
        <p:spPr>
          <a:xfrm>
            <a:off x="6500810" y="1856026"/>
            <a:ext cx="864339" cy="646331"/>
          </a:xfrm>
          <a:prstGeom prst="rect">
            <a:avLst/>
          </a:prstGeom>
          <a:noFill/>
          <a:ln w="12700">
            <a:solidFill>
              <a:schemeClr val="dk1"/>
            </a:solidFill>
          </a:ln>
        </p:spPr>
        <p:txBody>
          <a:bodyPr wrap="none" rtlCol="0">
            <a:spAutoFit/>
          </a:bodyPr>
          <a:lstStyle/>
          <a:p>
            <a:r>
              <a:rPr lang="en-US" dirty="0"/>
              <a:t>Fe-S</a:t>
            </a:r>
          </a:p>
          <a:p>
            <a:r>
              <a:rPr lang="en-US" dirty="0"/>
              <a:t>cluster</a:t>
            </a:r>
            <a:endParaRPr lang="en-US" baseline="-25000" dirty="0"/>
          </a:p>
        </p:txBody>
      </p:sp>
      <p:cxnSp>
        <p:nvCxnSpPr>
          <p:cNvPr id="114" name="Straight Arrow Connector 113"/>
          <p:cNvCxnSpPr/>
          <p:nvPr/>
        </p:nvCxnSpPr>
        <p:spPr>
          <a:xfrm flipH="1">
            <a:off x="7315200" y="482600"/>
            <a:ext cx="1066800" cy="182880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grpSp>
        <p:nvGrpSpPr>
          <p:cNvPr id="115" name="Group 180"/>
          <p:cNvGrpSpPr/>
          <p:nvPr/>
        </p:nvGrpSpPr>
        <p:grpSpPr>
          <a:xfrm>
            <a:off x="7678076" y="1498593"/>
            <a:ext cx="856325" cy="931755"/>
            <a:chOff x="7543804" y="1447795"/>
            <a:chExt cx="856325" cy="698816"/>
          </a:xfrm>
        </p:grpSpPr>
        <p:sp>
          <p:nvSpPr>
            <p:cNvPr id="116" name="Oval 115"/>
            <p:cNvSpPr>
              <a:spLocks noChangeAspect="1"/>
            </p:cNvSpPr>
            <p:nvPr/>
          </p:nvSpPr>
          <p:spPr>
            <a:xfrm>
              <a:off x="7560033" y="1447795"/>
              <a:ext cx="700932" cy="6988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7543804" y="1670245"/>
              <a:ext cx="856325" cy="253915"/>
            </a:xfrm>
            <a:prstGeom prst="rect">
              <a:avLst/>
            </a:prstGeom>
            <a:solidFill>
              <a:srgbClr val="FFFF00"/>
            </a:solidFill>
          </p:spPr>
          <p:txBody>
            <a:bodyPr wrap="none" rtlCol="0" anchor="ctr">
              <a:spAutoFit/>
            </a:bodyPr>
            <a:lstStyle/>
            <a:p>
              <a:r>
                <a:rPr lang="en-US" sz="1600" i="1" dirty="0"/>
                <a:t>GLRX5</a:t>
              </a:r>
            </a:p>
          </p:txBody>
        </p:sp>
      </p:grpSp>
      <p:grpSp>
        <p:nvGrpSpPr>
          <p:cNvPr id="118" name="Group 181"/>
          <p:cNvGrpSpPr/>
          <p:nvPr/>
        </p:nvGrpSpPr>
        <p:grpSpPr>
          <a:xfrm>
            <a:off x="8012837" y="685800"/>
            <a:ext cx="845103" cy="931755"/>
            <a:chOff x="7819999" y="914395"/>
            <a:chExt cx="845103" cy="698816"/>
          </a:xfrm>
        </p:grpSpPr>
        <p:sp>
          <p:nvSpPr>
            <p:cNvPr id="119" name="Oval 118"/>
            <p:cNvSpPr>
              <a:spLocks noChangeAspect="1"/>
            </p:cNvSpPr>
            <p:nvPr/>
          </p:nvSpPr>
          <p:spPr>
            <a:xfrm>
              <a:off x="7873650" y="914395"/>
              <a:ext cx="700932" cy="6988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a:off x="7819999" y="1136845"/>
              <a:ext cx="845103" cy="253915"/>
            </a:xfrm>
            <a:prstGeom prst="rect">
              <a:avLst/>
            </a:prstGeom>
            <a:solidFill>
              <a:srgbClr val="FFFF00"/>
            </a:solidFill>
          </p:spPr>
          <p:txBody>
            <a:bodyPr wrap="none" rtlCol="0" anchor="ctr">
              <a:spAutoFit/>
            </a:bodyPr>
            <a:lstStyle/>
            <a:p>
              <a:r>
                <a:rPr lang="en-US" sz="1600" i="1" dirty="0"/>
                <a:t>BOLA3</a:t>
              </a:r>
            </a:p>
          </p:txBody>
        </p:sp>
      </p:grpSp>
      <p:sp>
        <p:nvSpPr>
          <p:cNvPr id="121" name="TextBox 120"/>
          <p:cNvSpPr txBox="1"/>
          <p:nvPr/>
        </p:nvSpPr>
        <p:spPr>
          <a:xfrm>
            <a:off x="8287671" y="1498600"/>
            <a:ext cx="684803" cy="369332"/>
          </a:xfrm>
          <a:prstGeom prst="rect">
            <a:avLst/>
          </a:prstGeom>
          <a:noFill/>
        </p:spPr>
        <p:txBody>
          <a:bodyPr wrap="none" rtlCol="0">
            <a:spAutoFit/>
          </a:bodyPr>
          <a:lstStyle/>
          <a:p>
            <a:r>
              <a:rPr lang="en-US" dirty="0"/>
              <a:t>GSH</a:t>
            </a:r>
            <a:endParaRPr lang="en-US" baseline="-25000" dirty="0"/>
          </a:p>
        </p:txBody>
      </p:sp>
      <p:grpSp>
        <p:nvGrpSpPr>
          <p:cNvPr id="122" name="Group 178"/>
          <p:cNvGrpSpPr/>
          <p:nvPr/>
        </p:nvGrpSpPr>
        <p:grpSpPr>
          <a:xfrm>
            <a:off x="7257128" y="152400"/>
            <a:ext cx="896271" cy="1129266"/>
            <a:chOff x="6871517" y="762001"/>
            <a:chExt cx="989192" cy="846950"/>
          </a:xfrm>
        </p:grpSpPr>
        <p:sp>
          <p:nvSpPr>
            <p:cNvPr id="123" name="Oval 122"/>
            <p:cNvSpPr/>
            <p:nvPr/>
          </p:nvSpPr>
          <p:spPr>
            <a:xfrm>
              <a:off x="6871517" y="762001"/>
              <a:ext cx="989192" cy="8469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6935610" y="876301"/>
              <a:ext cx="814454" cy="623248"/>
            </a:xfrm>
            <a:prstGeom prst="rect">
              <a:avLst/>
            </a:prstGeom>
            <a:noFill/>
          </p:spPr>
          <p:txBody>
            <a:bodyPr wrap="none" rtlCol="0" anchor="ctr">
              <a:spAutoFit/>
            </a:bodyPr>
            <a:lstStyle/>
            <a:p>
              <a:r>
                <a:rPr lang="en-US" sz="1600" i="1" dirty="0"/>
                <a:t>ISC1</a:t>
              </a:r>
            </a:p>
            <a:p>
              <a:r>
                <a:rPr lang="en-US" sz="1600" i="1" dirty="0"/>
                <a:t>HSPAS9</a:t>
              </a:r>
              <a:endParaRPr lang="en-US" i="1" dirty="0"/>
            </a:p>
            <a:p>
              <a:r>
                <a:rPr lang="en-US" sz="1600" i="1" dirty="0"/>
                <a:t>HSCB</a:t>
              </a:r>
            </a:p>
          </p:txBody>
        </p:sp>
      </p:grpSp>
      <p:sp>
        <p:nvSpPr>
          <p:cNvPr id="125" name="TextBox 124"/>
          <p:cNvSpPr txBox="1"/>
          <p:nvPr/>
        </p:nvSpPr>
        <p:spPr>
          <a:xfrm>
            <a:off x="8211472" y="164068"/>
            <a:ext cx="787395" cy="369332"/>
          </a:xfrm>
          <a:prstGeom prst="rect">
            <a:avLst/>
          </a:prstGeom>
          <a:solidFill>
            <a:srgbClr val="FFFF00"/>
          </a:solidFill>
        </p:spPr>
        <p:txBody>
          <a:bodyPr wrap="none" rtlCol="0">
            <a:spAutoFit/>
          </a:bodyPr>
          <a:lstStyle/>
          <a:p>
            <a:r>
              <a:rPr lang="en-US" i="1" dirty="0"/>
              <a:t>NFU1</a:t>
            </a:r>
          </a:p>
        </p:txBody>
      </p:sp>
      <p:sp>
        <p:nvSpPr>
          <p:cNvPr id="126" name="TextBox 125"/>
          <p:cNvSpPr txBox="1"/>
          <p:nvPr/>
        </p:nvSpPr>
        <p:spPr>
          <a:xfrm>
            <a:off x="152400" y="5054600"/>
            <a:ext cx="1364476" cy="369332"/>
          </a:xfrm>
          <a:prstGeom prst="rect">
            <a:avLst/>
          </a:prstGeom>
          <a:noFill/>
        </p:spPr>
        <p:txBody>
          <a:bodyPr wrap="none" rtlCol="0">
            <a:spAutoFit/>
          </a:bodyPr>
          <a:lstStyle/>
          <a:p>
            <a:r>
              <a:rPr lang="en-US" dirty="0"/>
              <a:t>Pyridoxal-P</a:t>
            </a:r>
          </a:p>
        </p:txBody>
      </p:sp>
      <p:cxnSp>
        <p:nvCxnSpPr>
          <p:cNvPr id="127" name="Straight Arrow Connector 126"/>
          <p:cNvCxnSpPr>
            <a:stCxn id="126" idx="0"/>
            <a:endCxn id="73" idx="1"/>
          </p:cNvCxnSpPr>
          <p:nvPr/>
        </p:nvCxnSpPr>
        <p:spPr>
          <a:xfrm flipV="1">
            <a:off x="834638" y="4211917"/>
            <a:ext cx="864174" cy="842683"/>
          </a:xfrm>
          <a:prstGeom prst="straightConnector1">
            <a:avLst/>
          </a:prstGeom>
          <a:ln>
            <a:prstDash val="dash"/>
            <a:tailEnd type="triangle"/>
          </a:ln>
          <a:effectLst/>
        </p:spPr>
        <p:style>
          <a:lnRef idx="2">
            <a:schemeClr val="dk1"/>
          </a:lnRef>
          <a:fillRef idx="0">
            <a:schemeClr val="dk1"/>
          </a:fillRef>
          <a:effectRef idx="1">
            <a:schemeClr val="dk1"/>
          </a:effectRef>
          <a:fontRef idx="minor">
            <a:schemeClr val="tx1"/>
          </a:fontRef>
        </p:style>
      </p:cxnSp>
      <p:sp>
        <p:nvSpPr>
          <p:cNvPr id="128" name="TextBox 127"/>
          <p:cNvSpPr txBox="1"/>
          <p:nvPr/>
        </p:nvSpPr>
        <p:spPr>
          <a:xfrm>
            <a:off x="5105400" y="1219200"/>
            <a:ext cx="954107" cy="369332"/>
          </a:xfrm>
          <a:prstGeom prst="rect">
            <a:avLst/>
          </a:prstGeom>
          <a:noFill/>
        </p:spPr>
        <p:txBody>
          <a:bodyPr wrap="none" rtlCol="0">
            <a:spAutoFit/>
          </a:bodyPr>
          <a:lstStyle/>
          <a:p>
            <a:r>
              <a:rPr lang="en-US" dirty="0"/>
              <a:t>Glycine</a:t>
            </a:r>
            <a:endParaRPr lang="en-US" baseline="-25000" dirty="0"/>
          </a:p>
        </p:txBody>
      </p:sp>
      <p:sp>
        <p:nvSpPr>
          <p:cNvPr id="129" name="TextBox 128"/>
          <p:cNvSpPr txBox="1"/>
          <p:nvPr/>
        </p:nvSpPr>
        <p:spPr>
          <a:xfrm>
            <a:off x="4862626" y="-25400"/>
            <a:ext cx="851515" cy="369332"/>
          </a:xfrm>
          <a:prstGeom prst="rect">
            <a:avLst/>
          </a:prstGeom>
          <a:noFill/>
        </p:spPr>
        <p:txBody>
          <a:bodyPr wrap="none" rtlCol="0">
            <a:spAutoFit/>
          </a:bodyPr>
          <a:lstStyle/>
          <a:p>
            <a:r>
              <a:rPr lang="en-US" dirty="0"/>
              <a:t>Serine</a:t>
            </a:r>
            <a:endParaRPr lang="en-US" baseline="-25000" dirty="0"/>
          </a:p>
        </p:txBody>
      </p:sp>
      <p:grpSp>
        <p:nvGrpSpPr>
          <p:cNvPr id="130" name="Group 197"/>
          <p:cNvGrpSpPr/>
          <p:nvPr/>
        </p:nvGrpSpPr>
        <p:grpSpPr>
          <a:xfrm>
            <a:off x="4800601" y="381001"/>
            <a:ext cx="764953" cy="847049"/>
            <a:chOff x="4114800" y="533400"/>
            <a:chExt cx="764953" cy="635287"/>
          </a:xfrm>
        </p:grpSpPr>
        <p:sp>
          <p:nvSpPr>
            <p:cNvPr id="131" name="Oval 130"/>
            <p:cNvSpPr/>
            <p:nvPr/>
          </p:nvSpPr>
          <p:spPr>
            <a:xfrm>
              <a:off x="4167450" y="533400"/>
              <a:ext cx="637211" cy="6352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p:cNvSpPr txBox="1"/>
            <p:nvPr/>
          </p:nvSpPr>
          <p:spPr>
            <a:xfrm>
              <a:off x="4114800" y="724085"/>
              <a:ext cx="764953" cy="253916"/>
            </a:xfrm>
            <a:prstGeom prst="rect">
              <a:avLst/>
            </a:prstGeom>
            <a:noFill/>
          </p:spPr>
          <p:txBody>
            <a:bodyPr wrap="none" rtlCol="0" anchor="ctr">
              <a:spAutoFit/>
            </a:bodyPr>
            <a:lstStyle/>
            <a:p>
              <a:r>
                <a:rPr lang="en-US" sz="1600" i="1" dirty="0"/>
                <a:t>SHMT</a:t>
              </a:r>
            </a:p>
          </p:txBody>
        </p:sp>
      </p:grpSp>
      <p:cxnSp>
        <p:nvCxnSpPr>
          <p:cNvPr id="133" name="Straight Arrow Connector 132"/>
          <p:cNvCxnSpPr>
            <a:endCxn id="129" idx="1"/>
          </p:cNvCxnSpPr>
          <p:nvPr/>
        </p:nvCxnSpPr>
        <p:spPr>
          <a:xfrm flipV="1">
            <a:off x="4419601" y="159266"/>
            <a:ext cx="443025" cy="729735"/>
          </a:xfrm>
          <a:prstGeom prst="straightConnector1">
            <a:avLst/>
          </a:prstGeom>
          <a:ln>
            <a:headEnd type="triangle"/>
            <a:tailEnd type="triangle"/>
          </a:ln>
          <a:effectLst/>
        </p:spPr>
        <p:style>
          <a:lnRef idx="2">
            <a:schemeClr val="dk1"/>
          </a:lnRef>
          <a:fillRef idx="0">
            <a:schemeClr val="dk1"/>
          </a:fillRef>
          <a:effectRef idx="1">
            <a:schemeClr val="dk1"/>
          </a:effectRef>
          <a:fontRef idx="minor">
            <a:schemeClr val="tx1"/>
          </a:fontRef>
        </p:style>
      </p:cxnSp>
      <p:sp>
        <p:nvSpPr>
          <p:cNvPr id="134" name="Freeform 133"/>
          <p:cNvSpPr/>
          <p:nvPr/>
        </p:nvSpPr>
        <p:spPr>
          <a:xfrm>
            <a:off x="4648201" y="482600"/>
            <a:ext cx="533400" cy="914400"/>
          </a:xfrm>
          <a:custGeom>
            <a:avLst/>
            <a:gdLst>
              <a:gd name="connsiteX0" fmla="*/ 557213 w 557213"/>
              <a:gd name="connsiteY0" fmla="*/ 509587 h 509587"/>
              <a:gd name="connsiteX1" fmla="*/ 142875 w 557213"/>
              <a:gd name="connsiteY1" fmla="*/ 395287 h 509587"/>
              <a:gd name="connsiteX2" fmla="*/ 0 w 557213"/>
              <a:gd name="connsiteY2" fmla="*/ 0 h 509587"/>
            </a:gdLst>
            <a:ahLst/>
            <a:cxnLst>
              <a:cxn ang="0">
                <a:pos x="connsiteX0" y="connsiteY0"/>
              </a:cxn>
              <a:cxn ang="0">
                <a:pos x="connsiteX1" y="connsiteY1"/>
              </a:cxn>
              <a:cxn ang="0">
                <a:pos x="connsiteX2" y="connsiteY2"/>
              </a:cxn>
            </a:cxnLst>
            <a:rect l="l" t="t" r="r" b="b"/>
            <a:pathLst>
              <a:path w="557213" h="509587">
                <a:moveTo>
                  <a:pt x="557213" y="509587"/>
                </a:moveTo>
                <a:cubicBezTo>
                  <a:pt x="396478" y="494902"/>
                  <a:pt x="235744" y="480218"/>
                  <a:pt x="142875" y="395287"/>
                </a:cubicBezTo>
                <a:cubicBezTo>
                  <a:pt x="50006" y="310356"/>
                  <a:pt x="25003" y="155178"/>
                  <a:pt x="0" y="0"/>
                </a:cubicBezTo>
              </a:path>
            </a:pathLst>
          </a:custGeom>
          <a:ln>
            <a:headEnd type="triangle"/>
            <a:tailEnd type="none"/>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35" name="TextBox 134"/>
          <p:cNvSpPr txBox="1"/>
          <p:nvPr/>
        </p:nvSpPr>
        <p:spPr>
          <a:xfrm>
            <a:off x="2177708" y="6477000"/>
            <a:ext cx="1479892" cy="369332"/>
          </a:xfrm>
          <a:prstGeom prst="rect">
            <a:avLst/>
          </a:prstGeom>
          <a:noFill/>
        </p:spPr>
        <p:txBody>
          <a:bodyPr wrap="none" rtlCol="0">
            <a:spAutoFit/>
          </a:bodyPr>
          <a:lstStyle/>
          <a:p>
            <a:r>
              <a:rPr lang="en-US" dirty="0"/>
              <a:t>Classic NKH</a:t>
            </a:r>
          </a:p>
        </p:txBody>
      </p:sp>
      <p:sp>
        <p:nvSpPr>
          <p:cNvPr id="136" name="TextBox 135"/>
          <p:cNvSpPr txBox="1"/>
          <p:nvPr/>
        </p:nvSpPr>
        <p:spPr>
          <a:xfrm>
            <a:off x="5828595" y="6248400"/>
            <a:ext cx="2705805" cy="646331"/>
          </a:xfrm>
          <a:prstGeom prst="rect">
            <a:avLst/>
          </a:prstGeom>
          <a:noFill/>
        </p:spPr>
        <p:txBody>
          <a:bodyPr wrap="none" rtlCol="0">
            <a:spAutoFit/>
          </a:bodyPr>
          <a:lstStyle/>
          <a:p>
            <a:pPr algn="ctr"/>
            <a:r>
              <a:rPr lang="en-US" dirty="0"/>
              <a:t>Variant NKH</a:t>
            </a:r>
          </a:p>
          <a:p>
            <a:pPr algn="ctr"/>
            <a:r>
              <a:rPr lang="en-US" dirty="0" err="1"/>
              <a:t>Lipoate</a:t>
            </a:r>
            <a:r>
              <a:rPr lang="en-US" dirty="0"/>
              <a:t> synthesis disorders</a:t>
            </a:r>
          </a:p>
        </p:txBody>
      </p:sp>
      <p:sp>
        <p:nvSpPr>
          <p:cNvPr id="137" name="TextBox 136"/>
          <p:cNvSpPr txBox="1"/>
          <p:nvPr/>
        </p:nvSpPr>
        <p:spPr>
          <a:xfrm>
            <a:off x="0" y="0"/>
            <a:ext cx="1828800" cy="1477328"/>
          </a:xfrm>
          <a:prstGeom prst="rect">
            <a:avLst/>
          </a:prstGeom>
          <a:noFill/>
          <a:ln>
            <a:noFill/>
          </a:ln>
        </p:spPr>
        <p:txBody>
          <a:bodyPr wrap="square" rtlCol="0">
            <a:spAutoFit/>
          </a:bodyPr>
          <a:lstStyle/>
          <a:p>
            <a:r>
              <a:rPr lang="en-US" dirty="0">
                <a:solidFill>
                  <a:srgbClr val="C00000"/>
                </a:solidFill>
              </a:rPr>
              <a:t>Definition: </a:t>
            </a:r>
          </a:p>
          <a:p>
            <a:r>
              <a:rPr lang="en-US" dirty="0">
                <a:solidFill>
                  <a:srgbClr val="C00000"/>
                </a:solidFill>
              </a:rPr>
              <a:t>NKH = </a:t>
            </a:r>
          </a:p>
          <a:p>
            <a:r>
              <a:rPr lang="en-US" dirty="0">
                <a:solidFill>
                  <a:srgbClr val="C00000"/>
                </a:solidFill>
              </a:rPr>
              <a:t>deficient glycine cleavage enzyme activity</a:t>
            </a:r>
          </a:p>
        </p:txBody>
      </p:sp>
      <p:cxnSp>
        <p:nvCxnSpPr>
          <p:cNvPr id="142" name="Straight Connector 141"/>
          <p:cNvCxnSpPr/>
          <p:nvPr/>
        </p:nvCxnSpPr>
        <p:spPr>
          <a:xfrm flipV="1">
            <a:off x="5181600" y="1803400"/>
            <a:ext cx="0" cy="505460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5141149" y="1752600"/>
            <a:ext cx="1034642" cy="369332"/>
          </a:xfrm>
          <a:prstGeom prst="rect">
            <a:avLst/>
          </a:prstGeom>
          <a:noFill/>
        </p:spPr>
        <p:txBody>
          <a:bodyPr wrap="none" rtlCol="0">
            <a:spAutoFit/>
          </a:bodyPr>
          <a:lstStyle/>
          <a:p>
            <a:r>
              <a:rPr lang="en-US" dirty="0"/>
              <a:t>Lipoyl-E2</a:t>
            </a:r>
          </a:p>
        </p:txBody>
      </p:sp>
      <p:cxnSp>
        <p:nvCxnSpPr>
          <p:cNvPr id="139" name="Straight Arrow Connector 138"/>
          <p:cNvCxnSpPr/>
          <p:nvPr/>
        </p:nvCxnSpPr>
        <p:spPr>
          <a:xfrm flipV="1">
            <a:off x="5486400" y="2209800"/>
            <a:ext cx="0" cy="812800"/>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grpSp>
        <p:nvGrpSpPr>
          <p:cNvPr id="140" name="Group 149"/>
          <p:cNvGrpSpPr/>
          <p:nvPr/>
        </p:nvGrpSpPr>
        <p:grpSpPr>
          <a:xfrm>
            <a:off x="4800600" y="2200951"/>
            <a:ext cx="737114" cy="847049"/>
            <a:chOff x="7187686" y="3479513"/>
            <a:chExt cx="737114" cy="635287"/>
          </a:xfrm>
        </p:grpSpPr>
        <p:sp>
          <p:nvSpPr>
            <p:cNvPr id="141" name="Oval 140"/>
            <p:cNvSpPr/>
            <p:nvPr/>
          </p:nvSpPr>
          <p:spPr>
            <a:xfrm>
              <a:off x="7187686" y="3479513"/>
              <a:ext cx="637211" cy="6352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7193510" y="3670198"/>
              <a:ext cx="731290" cy="253916"/>
            </a:xfrm>
            <a:prstGeom prst="rect">
              <a:avLst/>
            </a:prstGeom>
            <a:solidFill>
              <a:srgbClr val="FFC000"/>
            </a:solidFill>
          </p:spPr>
          <p:txBody>
            <a:bodyPr wrap="none" rtlCol="0" anchor="ctr">
              <a:spAutoFit/>
            </a:bodyPr>
            <a:lstStyle/>
            <a:p>
              <a:r>
                <a:rPr lang="en-US" sz="1600" i="1" dirty="0"/>
                <a:t>LIPT1</a:t>
              </a:r>
            </a:p>
          </p:txBody>
        </p:sp>
      </p:grpSp>
      <p:sp>
        <p:nvSpPr>
          <p:cNvPr id="144" name="TextBox 143"/>
          <p:cNvSpPr txBox="1"/>
          <p:nvPr/>
        </p:nvSpPr>
        <p:spPr>
          <a:xfrm>
            <a:off x="5486400" y="2057400"/>
            <a:ext cx="728661" cy="646331"/>
          </a:xfrm>
          <a:prstGeom prst="rect">
            <a:avLst/>
          </a:prstGeom>
          <a:noFill/>
        </p:spPr>
        <p:txBody>
          <a:bodyPr wrap="none" rtlCol="0">
            <a:spAutoFit/>
          </a:bodyPr>
          <a:lstStyle/>
          <a:p>
            <a:r>
              <a:rPr lang="en-US" dirty="0"/>
              <a:t>PDH</a:t>
            </a:r>
          </a:p>
          <a:p>
            <a:r>
              <a:rPr lang="en-US" dirty="0"/>
              <a:t>KGDH</a:t>
            </a:r>
          </a:p>
        </p:txBody>
      </p:sp>
      <p:grpSp>
        <p:nvGrpSpPr>
          <p:cNvPr id="145" name="Group 181"/>
          <p:cNvGrpSpPr/>
          <p:nvPr/>
        </p:nvGrpSpPr>
        <p:grpSpPr>
          <a:xfrm>
            <a:off x="6858000" y="1125645"/>
            <a:ext cx="754583" cy="931755"/>
            <a:chOff x="7819999" y="914395"/>
            <a:chExt cx="754583" cy="698816"/>
          </a:xfrm>
        </p:grpSpPr>
        <p:sp>
          <p:nvSpPr>
            <p:cNvPr id="146" name="Oval 145"/>
            <p:cNvSpPr>
              <a:spLocks noChangeAspect="1"/>
            </p:cNvSpPr>
            <p:nvPr/>
          </p:nvSpPr>
          <p:spPr>
            <a:xfrm>
              <a:off x="7873650" y="914395"/>
              <a:ext cx="700932" cy="6988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p:cNvSpPr txBox="1"/>
            <p:nvPr/>
          </p:nvSpPr>
          <p:spPr>
            <a:xfrm>
              <a:off x="7819999" y="1044512"/>
              <a:ext cx="673005" cy="438581"/>
            </a:xfrm>
            <a:prstGeom prst="rect">
              <a:avLst/>
            </a:prstGeom>
            <a:solidFill>
              <a:srgbClr val="FFFF00"/>
            </a:solidFill>
          </p:spPr>
          <p:txBody>
            <a:bodyPr wrap="none" rtlCol="0" anchor="ctr">
              <a:spAutoFit/>
            </a:bodyPr>
            <a:lstStyle/>
            <a:p>
              <a:r>
                <a:rPr lang="en-US" sz="1600" i="1" dirty="0"/>
                <a:t>IBA57</a:t>
              </a:r>
            </a:p>
            <a:p>
              <a:r>
                <a:rPr lang="en-US" sz="1600" i="1" dirty="0"/>
                <a:t>ISCA2</a:t>
              </a:r>
            </a:p>
          </p:txBody>
        </p:sp>
      </p:grpSp>
    </p:spTree>
    <p:extLst>
      <p:ext uri="{BB962C8B-B14F-4D97-AF65-F5344CB8AC3E}">
        <p14:creationId xmlns:p14="http://schemas.microsoft.com/office/powerpoint/2010/main" val="1364303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07A02-D64C-4DB8-8E99-D4D2F5C8F24A}"/>
              </a:ext>
            </a:extLst>
          </p:cNvPr>
          <p:cNvSpPr>
            <a:spLocks noGrp="1"/>
          </p:cNvSpPr>
          <p:nvPr>
            <p:ph type="title"/>
          </p:nvPr>
        </p:nvSpPr>
        <p:spPr/>
        <p:txBody>
          <a:bodyPr/>
          <a:lstStyle/>
          <a:p>
            <a:r>
              <a:rPr lang="en-US" dirty="0"/>
              <a:t>Folate disorders</a:t>
            </a:r>
          </a:p>
        </p:txBody>
      </p:sp>
      <p:sp>
        <p:nvSpPr>
          <p:cNvPr id="3" name="Content Placeholder 2">
            <a:extLst>
              <a:ext uri="{FF2B5EF4-FFF2-40B4-BE49-F238E27FC236}">
                <a16:creationId xmlns:a16="http://schemas.microsoft.com/office/drawing/2014/main" id="{1DE011AB-8A01-4178-A066-8C8DE66D5E1D}"/>
              </a:ext>
            </a:extLst>
          </p:cNvPr>
          <p:cNvSpPr>
            <a:spLocks noGrp="1"/>
          </p:cNvSpPr>
          <p:nvPr>
            <p:ph idx="1"/>
          </p:nvPr>
        </p:nvSpPr>
        <p:spPr/>
        <p:txBody>
          <a:bodyPr/>
          <a:lstStyle/>
          <a:p>
            <a:r>
              <a:rPr lang="en-US" dirty="0"/>
              <a:t>Folate transporter defect</a:t>
            </a:r>
          </a:p>
          <a:p>
            <a:pPr lvl="1"/>
            <a:r>
              <a:rPr lang="en-US" dirty="0"/>
              <a:t>Low 5-methyltetrahydrofolate in CSF</a:t>
            </a:r>
          </a:p>
          <a:p>
            <a:pPr lvl="1"/>
            <a:r>
              <a:rPr lang="en-US" dirty="0"/>
              <a:t>Genetic: FOLR1 folate transporter</a:t>
            </a:r>
          </a:p>
          <a:p>
            <a:pPr lvl="1"/>
            <a:r>
              <a:rPr lang="en-US" dirty="0"/>
              <a:t>Non-genetic: autoimmune antibodies against folate transporter</a:t>
            </a:r>
          </a:p>
          <a:p>
            <a:pPr lvl="2"/>
            <a:r>
              <a:rPr lang="en-US" dirty="0"/>
              <a:t>Increased with milk</a:t>
            </a:r>
          </a:p>
          <a:p>
            <a:pPr lvl="2"/>
            <a:r>
              <a:rPr lang="en-US" dirty="0"/>
              <a:t>Diagnostic lab?</a:t>
            </a:r>
          </a:p>
          <a:p>
            <a:pPr lvl="1"/>
            <a:r>
              <a:rPr lang="en-US" dirty="0"/>
              <a:t>Primary Mitochondrial disorders: Kearns-Sayre most documented</a:t>
            </a:r>
          </a:p>
          <a:p>
            <a:pPr lvl="1"/>
            <a:endParaRPr lang="en-US" dirty="0"/>
          </a:p>
        </p:txBody>
      </p:sp>
    </p:spTree>
    <p:extLst>
      <p:ext uri="{BB962C8B-B14F-4D97-AF65-F5344CB8AC3E}">
        <p14:creationId xmlns:p14="http://schemas.microsoft.com/office/powerpoint/2010/main" val="7738886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45C66CA5-8B72-4FBE-8814-F504CAFF7D65}"/>
              </a:ext>
            </a:extLst>
          </p:cNvPr>
          <p:cNvSpPr>
            <a:spLocks noGrp="1" noChangeArrowheads="1"/>
          </p:cNvSpPr>
          <p:nvPr>
            <p:ph type="title"/>
          </p:nvPr>
        </p:nvSpPr>
        <p:spPr>
          <a:xfrm>
            <a:off x="685800" y="-152400"/>
            <a:ext cx="7772400" cy="1143000"/>
          </a:xfrm>
        </p:spPr>
        <p:txBody>
          <a:bodyPr/>
          <a:lstStyle/>
          <a:p>
            <a:pPr eaLnBrk="1" hangingPunct="1"/>
            <a:r>
              <a:rPr lang="en-US" altLang="en-US" sz="3600"/>
              <a:t>Central Nervous System Effects</a:t>
            </a:r>
            <a:endParaRPr lang="en-US" altLang="en-US"/>
          </a:p>
        </p:txBody>
      </p:sp>
      <p:sp>
        <p:nvSpPr>
          <p:cNvPr id="111619" name="Text Box 3">
            <a:extLst>
              <a:ext uri="{FF2B5EF4-FFF2-40B4-BE49-F238E27FC236}">
                <a16:creationId xmlns:a16="http://schemas.microsoft.com/office/drawing/2014/main" id="{C63CF9E2-B1F7-4424-A924-996734344EBE}"/>
              </a:ext>
            </a:extLst>
          </p:cNvPr>
          <p:cNvSpPr txBox="1">
            <a:spLocks noChangeArrowheads="1"/>
          </p:cNvSpPr>
          <p:nvPr/>
        </p:nvSpPr>
        <p:spPr bwMode="auto">
          <a:xfrm>
            <a:off x="2659063" y="6553200"/>
            <a:ext cx="3741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ea typeface="ＭＳ Ｐゴシック" panose="020B0600070205080204" pitchFamily="34" charset="-128"/>
              </a:rPr>
              <a:t>Dill et al, Mol Gen Metab 2011 (104) 362-368</a:t>
            </a:r>
            <a:endParaRPr lang="en-US" altLang="en-US" sz="2400">
              <a:latin typeface="Arial" panose="020B0604020202020204" pitchFamily="34" charset="0"/>
              <a:ea typeface="ＭＳ Ｐゴシック" panose="020B0600070205080204" pitchFamily="34" charset="-128"/>
            </a:endParaRPr>
          </a:p>
        </p:txBody>
      </p:sp>
      <p:pic>
        <p:nvPicPr>
          <p:cNvPr id="111620" name="Picture 4" descr="Dill MRI">
            <a:extLst>
              <a:ext uri="{FF2B5EF4-FFF2-40B4-BE49-F238E27FC236}">
                <a16:creationId xmlns:a16="http://schemas.microsoft.com/office/drawing/2014/main" id="{8E754E0B-CBC4-4D67-9AF4-DF9FA46FF0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075113"/>
            <a:ext cx="2386013"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1" name="Picture 5" descr="Dill EEG">
            <a:extLst>
              <a:ext uri="{FF2B5EF4-FFF2-40B4-BE49-F238E27FC236}">
                <a16:creationId xmlns:a16="http://schemas.microsoft.com/office/drawing/2014/main" id="{2B64D9F5-8559-46F4-8E64-423C124834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536950"/>
            <a:ext cx="3290888"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2" name="Text Box 6">
            <a:extLst>
              <a:ext uri="{FF2B5EF4-FFF2-40B4-BE49-F238E27FC236}">
                <a16:creationId xmlns:a16="http://schemas.microsoft.com/office/drawing/2014/main" id="{C59D7BA1-BD29-4003-9FD8-625D2DF2589B}"/>
              </a:ext>
            </a:extLst>
          </p:cNvPr>
          <p:cNvSpPr txBox="1">
            <a:spLocks noChangeArrowheads="1"/>
          </p:cNvSpPr>
          <p:nvPr/>
        </p:nvSpPr>
        <p:spPr bwMode="auto">
          <a:xfrm>
            <a:off x="1371600" y="2667000"/>
            <a:ext cx="1370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Seizures</a:t>
            </a:r>
          </a:p>
        </p:txBody>
      </p:sp>
      <p:sp>
        <p:nvSpPr>
          <p:cNvPr id="111623" name="Text Box 7">
            <a:extLst>
              <a:ext uri="{FF2B5EF4-FFF2-40B4-BE49-F238E27FC236}">
                <a16:creationId xmlns:a16="http://schemas.microsoft.com/office/drawing/2014/main" id="{30BFE445-C049-4EEE-988B-C1FD508CEB6B}"/>
              </a:ext>
            </a:extLst>
          </p:cNvPr>
          <p:cNvSpPr txBox="1">
            <a:spLocks noChangeArrowheads="1"/>
          </p:cNvSpPr>
          <p:nvPr/>
        </p:nvSpPr>
        <p:spPr bwMode="auto">
          <a:xfrm>
            <a:off x="5486400" y="3581400"/>
            <a:ext cx="211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Demyelination</a:t>
            </a:r>
          </a:p>
        </p:txBody>
      </p:sp>
      <p:sp>
        <p:nvSpPr>
          <p:cNvPr id="111624" name="Text Box 8">
            <a:extLst>
              <a:ext uri="{FF2B5EF4-FFF2-40B4-BE49-F238E27FC236}">
                <a16:creationId xmlns:a16="http://schemas.microsoft.com/office/drawing/2014/main" id="{B04F6192-5DF8-4FD2-A131-52E8AFF1C10B}"/>
              </a:ext>
            </a:extLst>
          </p:cNvPr>
          <p:cNvSpPr txBox="1">
            <a:spLocks noChangeArrowheads="1"/>
          </p:cNvSpPr>
          <p:nvPr/>
        </p:nvSpPr>
        <p:spPr bwMode="auto">
          <a:xfrm>
            <a:off x="1524000" y="1219200"/>
            <a:ext cx="1031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Ataxia</a:t>
            </a:r>
          </a:p>
        </p:txBody>
      </p:sp>
      <p:sp>
        <p:nvSpPr>
          <p:cNvPr id="111625" name="Text Box 9">
            <a:extLst>
              <a:ext uri="{FF2B5EF4-FFF2-40B4-BE49-F238E27FC236}">
                <a16:creationId xmlns:a16="http://schemas.microsoft.com/office/drawing/2014/main" id="{A4DA4017-682F-4DC7-86F5-0404DA0D7CE6}"/>
              </a:ext>
            </a:extLst>
          </p:cNvPr>
          <p:cNvSpPr txBox="1">
            <a:spLocks noChangeArrowheads="1"/>
          </p:cNvSpPr>
          <p:nvPr/>
        </p:nvSpPr>
        <p:spPr bwMode="auto">
          <a:xfrm>
            <a:off x="3886200" y="838200"/>
            <a:ext cx="4487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ea typeface="ＭＳ Ｐゴシック" panose="020B0600070205080204" pitchFamily="34" charset="-128"/>
              </a:rPr>
              <a:t>Cerebral and CerebellarAtrophy</a:t>
            </a:r>
          </a:p>
        </p:txBody>
      </p:sp>
      <p:sp>
        <p:nvSpPr>
          <p:cNvPr id="111626" name="Text Box 10">
            <a:extLst>
              <a:ext uri="{FF2B5EF4-FFF2-40B4-BE49-F238E27FC236}">
                <a16:creationId xmlns:a16="http://schemas.microsoft.com/office/drawing/2014/main" id="{B5BFAC10-213D-432F-8599-DA329AE5D211}"/>
              </a:ext>
            </a:extLst>
          </p:cNvPr>
          <p:cNvSpPr txBox="1">
            <a:spLocks noChangeArrowheads="1"/>
          </p:cNvSpPr>
          <p:nvPr/>
        </p:nvSpPr>
        <p:spPr bwMode="auto">
          <a:xfrm>
            <a:off x="4589463" y="3332163"/>
            <a:ext cx="409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ea typeface="ＭＳ Ｐゴシック" panose="020B0600070205080204" pitchFamily="34" charset="-128"/>
              </a:rPr>
              <a:t>Banka et al, Am J. Hum Genet 2011 (88) 216-225</a:t>
            </a:r>
            <a:endParaRPr lang="en-US" altLang="en-US" sz="2400">
              <a:latin typeface="Arial" panose="020B0604020202020204" pitchFamily="34" charset="0"/>
              <a:ea typeface="ＭＳ Ｐゴシック" panose="020B0600070205080204" pitchFamily="34" charset="-128"/>
            </a:endParaRPr>
          </a:p>
        </p:txBody>
      </p:sp>
      <p:pic>
        <p:nvPicPr>
          <p:cNvPr id="111627" name="Picture 11" descr="CerebralatrophyBanka">
            <a:extLst>
              <a:ext uri="{FF2B5EF4-FFF2-40B4-BE49-F238E27FC236}">
                <a16:creationId xmlns:a16="http://schemas.microsoft.com/office/drawing/2014/main" id="{AE6B67F9-9080-4906-BDB7-961046DDFC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0350" y="1371600"/>
            <a:ext cx="164465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8" name="Picture 12" descr="cerebellaratrophyBanka">
            <a:extLst>
              <a:ext uri="{FF2B5EF4-FFF2-40B4-BE49-F238E27FC236}">
                <a16:creationId xmlns:a16="http://schemas.microsoft.com/office/drawing/2014/main" id="{82C5B98F-7CDB-4FA4-85D7-FB35E18A41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4750" y="1371600"/>
            <a:ext cx="174625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1" name="Line 13">
            <a:extLst>
              <a:ext uri="{FF2B5EF4-FFF2-40B4-BE49-F238E27FC236}">
                <a16:creationId xmlns:a16="http://schemas.microsoft.com/office/drawing/2014/main" id="{182CB8C7-FED7-4F43-932A-3114F0D99E30}"/>
              </a:ext>
            </a:extLst>
          </p:cNvPr>
          <p:cNvSpPr>
            <a:spLocks noChangeShapeType="1"/>
          </p:cNvSpPr>
          <p:nvPr/>
        </p:nvSpPr>
        <p:spPr bwMode="auto">
          <a:xfrm>
            <a:off x="3276600" y="1600200"/>
            <a:ext cx="1295400" cy="0"/>
          </a:xfrm>
          <a:prstGeom prst="line">
            <a:avLst/>
          </a:prstGeom>
          <a:noFill/>
          <a:ln w="28575">
            <a:solidFill>
              <a:srgbClr val="E84A2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02" name="Line 14">
            <a:extLst>
              <a:ext uri="{FF2B5EF4-FFF2-40B4-BE49-F238E27FC236}">
                <a16:creationId xmlns:a16="http://schemas.microsoft.com/office/drawing/2014/main" id="{E15D50D4-2B64-4ED5-99E5-01AE2F7C9354}"/>
              </a:ext>
            </a:extLst>
          </p:cNvPr>
          <p:cNvSpPr>
            <a:spLocks noChangeShapeType="1"/>
          </p:cNvSpPr>
          <p:nvPr/>
        </p:nvSpPr>
        <p:spPr bwMode="auto">
          <a:xfrm>
            <a:off x="6019800" y="2514600"/>
            <a:ext cx="1295400" cy="0"/>
          </a:xfrm>
          <a:prstGeom prst="line">
            <a:avLst/>
          </a:prstGeom>
          <a:noFill/>
          <a:ln w="28575">
            <a:solidFill>
              <a:srgbClr val="E84A2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03" name="Line 15">
            <a:extLst>
              <a:ext uri="{FF2B5EF4-FFF2-40B4-BE49-F238E27FC236}">
                <a16:creationId xmlns:a16="http://schemas.microsoft.com/office/drawing/2014/main" id="{EDF40709-E4E5-494D-9F4C-FBC6F4BEAF55}"/>
              </a:ext>
            </a:extLst>
          </p:cNvPr>
          <p:cNvSpPr>
            <a:spLocks noChangeShapeType="1"/>
          </p:cNvSpPr>
          <p:nvPr/>
        </p:nvSpPr>
        <p:spPr bwMode="auto">
          <a:xfrm>
            <a:off x="4724400" y="4572000"/>
            <a:ext cx="1295400" cy="0"/>
          </a:xfrm>
          <a:prstGeom prst="line">
            <a:avLst/>
          </a:prstGeom>
          <a:noFill/>
          <a:ln w="28575">
            <a:solidFill>
              <a:srgbClr val="E84A2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700718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9101"/>
                                        </p:tgtEl>
                                        <p:attrNameLst>
                                          <p:attrName>style.visibility</p:attrName>
                                        </p:attrNameLst>
                                      </p:cBhvr>
                                      <p:to>
                                        <p:strVal val="visible"/>
                                      </p:to>
                                    </p:set>
                                    <p:anim calcmode="lin" valueType="num">
                                      <p:cBhvr additive="base">
                                        <p:cTn id="7" dur="500" fill="hold"/>
                                        <p:tgtEl>
                                          <p:spTgt spid="89101"/>
                                        </p:tgtEl>
                                        <p:attrNameLst>
                                          <p:attrName>ppt_x</p:attrName>
                                        </p:attrNameLst>
                                      </p:cBhvr>
                                      <p:tavLst>
                                        <p:tav tm="0">
                                          <p:val>
                                            <p:strVal val="0-#ppt_w/2"/>
                                          </p:val>
                                        </p:tav>
                                        <p:tav tm="100000">
                                          <p:val>
                                            <p:strVal val="#ppt_x"/>
                                          </p:val>
                                        </p:tav>
                                      </p:tavLst>
                                    </p:anim>
                                    <p:anim calcmode="lin" valueType="num">
                                      <p:cBhvr additive="base">
                                        <p:cTn id="8" dur="500" fill="hold"/>
                                        <p:tgtEl>
                                          <p:spTgt spid="8910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9102"/>
                                        </p:tgtEl>
                                        <p:attrNameLst>
                                          <p:attrName>style.visibility</p:attrName>
                                        </p:attrNameLst>
                                      </p:cBhvr>
                                      <p:to>
                                        <p:strVal val="visible"/>
                                      </p:to>
                                    </p:set>
                                    <p:anim calcmode="lin" valueType="num">
                                      <p:cBhvr additive="base">
                                        <p:cTn id="13" dur="500" fill="hold"/>
                                        <p:tgtEl>
                                          <p:spTgt spid="89102"/>
                                        </p:tgtEl>
                                        <p:attrNameLst>
                                          <p:attrName>ppt_x</p:attrName>
                                        </p:attrNameLst>
                                      </p:cBhvr>
                                      <p:tavLst>
                                        <p:tav tm="0">
                                          <p:val>
                                            <p:strVal val="0-#ppt_w/2"/>
                                          </p:val>
                                        </p:tav>
                                        <p:tav tm="100000">
                                          <p:val>
                                            <p:strVal val="#ppt_x"/>
                                          </p:val>
                                        </p:tav>
                                      </p:tavLst>
                                    </p:anim>
                                    <p:anim calcmode="lin" valueType="num">
                                      <p:cBhvr additive="base">
                                        <p:cTn id="14" dur="500" fill="hold"/>
                                        <p:tgtEl>
                                          <p:spTgt spid="8910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89103"/>
                                        </p:tgtEl>
                                        <p:attrNameLst>
                                          <p:attrName>style.visibility</p:attrName>
                                        </p:attrNameLst>
                                      </p:cBhvr>
                                      <p:to>
                                        <p:strVal val="visible"/>
                                      </p:to>
                                    </p:set>
                                    <p:anim calcmode="lin" valueType="num">
                                      <p:cBhvr additive="base">
                                        <p:cTn id="19" dur="500" fill="hold"/>
                                        <p:tgtEl>
                                          <p:spTgt spid="89103"/>
                                        </p:tgtEl>
                                        <p:attrNameLst>
                                          <p:attrName>ppt_x</p:attrName>
                                        </p:attrNameLst>
                                      </p:cBhvr>
                                      <p:tavLst>
                                        <p:tav tm="0">
                                          <p:val>
                                            <p:strVal val="0-#ppt_w/2"/>
                                          </p:val>
                                        </p:tav>
                                        <p:tav tm="100000">
                                          <p:val>
                                            <p:strVal val="#ppt_x"/>
                                          </p:val>
                                        </p:tav>
                                      </p:tavLst>
                                    </p:anim>
                                    <p:anim calcmode="lin" valueType="num">
                                      <p:cBhvr additive="base">
                                        <p:cTn id="20" dur="500" fill="hold"/>
                                        <p:tgtEl>
                                          <p:spTgt spid="89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3">
            <a:extLst>
              <a:ext uri="{FF2B5EF4-FFF2-40B4-BE49-F238E27FC236}">
                <a16:creationId xmlns:a16="http://schemas.microsoft.com/office/drawing/2014/main" id="{2B33596B-EA89-448F-9CE2-654EB7C9C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945" t="22125" r="31046" b="40657"/>
          <a:stretch>
            <a:fillRect/>
          </a:stretch>
        </p:blipFill>
        <p:spPr bwMode="auto">
          <a:xfrm>
            <a:off x="41275" y="1081088"/>
            <a:ext cx="9090025"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91864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CB4B-91D7-42B7-AF42-D8EDD4D7D313}"/>
              </a:ext>
            </a:extLst>
          </p:cNvPr>
          <p:cNvSpPr>
            <a:spLocks noGrp="1"/>
          </p:cNvSpPr>
          <p:nvPr>
            <p:ph type="ctrTitle"/>
          </p:nvPr>
        </p:nvSpPr>
        <p:spPr/>
        <p:txBody>
          <a:bodyPr/>
          <a:lstStyle/>
          <a:p>
            <a:r>
              <a:rPr lang="en-US" dirty="0"/>
              <a:t>Thiamin</a:t>
            </a:r>
          </a:p>
        </p:txBody>
      </p:sp>
      <p:pic>
        <p:nvPicPr>
          <p:cNvPr id="5" name="Picture 4">
            <a:extLst>
              <a:ext uri="{FF2B5EF4-FFF2-40B4-BE49-F238E27FC236}">
                <a16:creationId xmlns:a16="http://schemas.microsoft.com/office/drawing/2014/main" id="{D2D9DA6B-BF30-4399-A308-E834C7893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3318" y="3660218"/>
            <a:ext cx="3248025" cy="1409700"/>
          </a:xfrm>
          <a:prstGeom prst="rect">
            <a:avLst/>
          </a:prstGeom>
        </p:spPr>
      </p:pic>
    </p:spTree>
    <p:extLst>
      <p:ext uri="{BB962C8B-B14F-4D97-AF65-F5344CB8AC3E}">
        <p14:creationId xmlns:p14="http://schemas.microsoft.com/office/powerpoint/2010/main" val="1541214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83A5B-CE4B-4208-85A4-5BA1917296ED}"/>
              </a:ext>
            </a:extLst>
          </p:cNvPr>
          <p:cNvSpPr>
            <a:spLocks noGrp="1"/>
          </p:cNvSpPr>
          <p:nvPr>
            <p:ph type="title"/>
          </p:nvPr>
        </p:nvSpPr>
        <p:spPr/>
        <p:txBody>
          <a:bodyPr/>
          <a:lstStyle/>
          <a:p>
            <a:r>
              <a:rPr lang="en-US" dirty="0"/>
              <a:t>Biochemistry</a:t>
            </a:r>
          </a:p>
        </p:txBody>
      </p:sp>
      <p:sp>
        <p:nvSpPr>
          <p:cNvPr id="3" name="Content Placeholder 2">
            <a:extLst>
              <a:ext uri="{FF2B5EF4-FFF2-40B4-BE49-F238E27FC236}">
                <a16:creationId xmlns:a16="http://schemas.microsoft.com/office/drawing/2014/main" id="{B9DE4F72-F1CB-4C36-BC72-50023078D404}"/>
              </a:ext>
            </a:extLst>
          </p:cNvPr>
          <p:cNvSpPr>
            <a:spLocks noGrp="1"/>
          </p:cNvSpPr>
          <p:nvPr>
            <p:ph idx="1"/>
          </p:nvPr>
        </p:nvSpPr>
        <p:spPr>
          <a:xfrm>
            <a:off x="628650" y="1387924"/>
            <a:ext cx="7886700" cy="4351338"/>
          </a:xfrm>
        </p:spPr>
        <p:txBody>
          <a:bodyPr/>
          <a:lstStyle/>
          <a:p>
            <a:r>
              <a:rPr lang="en-US" dirty="0"/>
              <a:t>Thiamine pyrophosphate, cofactor of:</a:t>
            </a:r>
          </a:p>
          <a:p>
            <a:pPr lvl="1"/>
            <a:r>
              <a:rPr lang="en-US" dirty="0"/>
              <a:t>MITO</a:t>
            </a:r>
          </a:p>
          <a:p>
            <a:pPr lvl="1"/>
            <a:r>
              <a:rPr lang="en-US" dirty="0"/>
              <a:t>Pyruvate dehydrogenase</a:t>
            </a:r>
          </a:p>
          <a:p>
            <a:pPr lvl="1"/>
            <a:r>
              <a:rPr lang="en-US" dirty="0"/>
              <a:t>2-ketoglutarate dehydrogenase</a:t>
            </a:r>
          </a:p>
          <a:p>
            <a:pPr lvl="1"/>
            <a:r>
              <a:rPr lang="en-US" dirty="0"/>
              <a:t>Branched chain keto-acid dehydrogenase</a:t>
            </a:r>
          </a:p>
          <a:p>
            <a:pPr lvl="1"/>
            <a:r>
              <a:rPr lang="en-US" dirty="0"/>
              <a:t>PEROXISOMES</a:t>
            </a:r>
          </a:p>
          <a:p>
            <a:pPr lvl="1"/>
            <a:r>
              <a:rPr lang="en-US" dirty="0"/>
              <a:t>2-hydroxyacyl-CoA lyase</a:t>
            </a:r>
          </a:p>
          <a:p>
            <a:r>
              <a:rPr lang="en-US" dirty="0"/>
              <a:t>Transporters: </a:t>
            </a:r>
          </a:p>
          <a:p>
            <a:pPr lvl="1"/>
            <a:r>
              <a:rPr lang="en-US" dirty="0"/>
              <a:t>ThRT-1 </a:t>
            </a:r>
            <a:r>
              <a:rPr lang="en-US" i="1" dirty="0"/>
              <a:t>SLC19A2 </a:t>
            </a:r>
            <a:r>
              <a:rPr lang="en-US" dirty="0"/>
              <a:t>and ThTR-2 </a:t>
            </a:r>
            <a:r>
              <a:rPr lang="en-US" i="1" dirty="0"/>
              <a:t>SLC19A3: </a:t>
            </a:r>
            <a:r>
              <a:rPr lang="en-US" dirty="0"/>
              <a:t>gut, </a:t>
            </a:r>
          </a:p>
          <a:p>
            <a:pPr lvl="1"/>
            <a:r>
              <a:rPr lang="en-US" dirty="0"/>
              <a:t>TPPT SLC44A4</a:t>
            </a:r>
          </a:p>
          <a:p>
            <a:pPr lvl="1"/>
            <a:r>
              <a:rPr lang="en-US" dirty="0"/>
              <a:t>Mitochondrial transporter of TPP: </a:t>
            </a:r>
            <a:r>
              <a:rPr lang="en-US" i="1" dirty="0"/>
              <a:t>SLC25A19</a:t>
            </a:r>
          </a:p>
          <a:p>
            <a:r>
              <a:rPr lang="en-US" dirty="0"/>
              <a:t>Metabolism</a:t>
            </a:r>
          </a:p>
          <a:p>
            <a:pPr lvl="1"/>
            <a:r>
              <a:rPr lang="en-US" dirty="0"/>
              <a:t> T -&gt; TPP: Thiamin pyrophosphate kinase </a:t>
            </a:r>
            <a:r>
              <a:rPr lang="en-US" i="1" dirty="0"/>
              <a:t>TPK1</a:t>
            </a:r>
          </a:p>
          <a:p>
            <a:pPr lvl="1"/>
            <a:r>
              <a:rPr lang="en-US" dirty="0"/>
              <a:t>Most of thiamin as TPP (: blood: 80% in </a:t>
            </a:r>
            <a:r>
              <a:rPr lang="en-US" dirty="0" err="1"/>
              <a:t>rbc</a:t>
            </a:r>
            <a:r>
              <a:rPr lang="en-US" dirty="0"/>
              <a:t> as TPP)</a:t>
            </a:r>
          </a:p>
        </p:txBody>
      </p:sp>
    </p:spTree>
    <p:extLst>
      <p:ext uri="{BB962C8B-B14F-4D97-AF65-F5344CB8AC3E}">
        <p14:creationId xmlns:p14="http://schemas.microsoft.com/office/powerpoint/2010/main" val="40439312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5D97E-EFD2-4C99-B8CA-08BC738B148D}"/>
              </a:ext>
            </a:extLst>
          </p:cNvPr>
          <p:cNvSpPr>
            <a:spLocks noGrp="1"/>
          </p:cNvSpPr>
          <p:nvPr>
            <p:ph type="title"/>
          </p:nvPr>
        </p:nvSpPr>
        <p:spPr>
          <a:xfrm>
            <a:off x="628650" y="360792"/>
            <a:ext cx="7886700" cy="1325563"/>
          </a:xfrm>
        </p:spPr>
        <p:txBody>
          <a:bodyPr/>
          <a:lstStyle/>
          <a:p>
            <a:r>
              <a:rPr lang="en-US" dirty="0"/>
              <a:t>Disorders</a:t>
            </a:r>
          </a:p>
        </p:txBody>
      </p:sp>
      <p:sp>
        <p:nvSpPr>
          <p:cNvPr id="3" name="Content Placeholder 2">
            <a:extLst>
              <a:ext uri="{FF2B5EF4-FFF2-40B4-BE49-F238E27FC236}">
                <a16:creationId xmlns:a16="http://schemas.microsoft.com/office/drawing/2014/main" id="{D81FDC41-0E0C-4C3F-A5AD-0C06DD49F199}"/>
              </a:ext>
            </a:extLst>
          </p:cNvPr>
          <p:cNvSpPr>
            <a:spLocks noGrp="1"/>
          </p:cNvSpPr>
          <p:nvPr>
            <p:ph idx="1"/>
          </p:nvPr>
        </p:nvSpPr>
        <p:spPr/>
        <p:txBody>
          <a:bodyPr/>
          <a:lstStyle/>
          <a:p>
            <a:r>
              <a:rPr lang="en-US" dirty="0"/>
              <a:t>Acquired:</a:t>
            </a:r>
          </a:p>
          <a:p>
            <a:pPr lvl="1"/>
            <a:r>
              <a:rPr lang="en-US" dirty="0"/>
              <a:t>Infant: Beri-</a:t>
            </a:r>
            <a:r>
              <a:rPr lang="en-US" dirty="0" err="1"/>
              <a:t>beri</a:t>
            </a:r>
            <a:endParaRPr lang="en-US" dirty="0"/>
          </a:p>
          <a:p>
            <a:pPr lvl="1"/>
            <a:r>
              <a:rPr lang="en-US" dirty="0"/>
              <a:t>Adult: Wernicke</a:t>
            </a:r>
          </a:p>
          <a:p>
            <a:r>
              <a:rPr lang="en-US" dirty="0"/>
              <a:t>Genetic</a:t>
            </a:r>
          </a:p>
        </p:txBody>
      </p:sp>
      <p:graphicFrame>
        <p:nvGraphicFramePr>
          <p:cNvPr id="4" name="Table 3">
            <a:extLst>
              <a:ext uri="{FF2B5EF4-FFF2-40B4-BE49-F238E27FC236}">
                <a16:creationId xmlns:a16="http://schemas.microsoft.com/office/drawing/2014/main" id="{F71FB631-0843-4D3F-B1BA-92F3696DB5EA}"/>
              </a:ext>
            </a:extLst>
          </p:cNvPr>
          <p:cNvGraphicFramePr>
            <a:graphicFrameLocks noGrp="1"/>
          </p:cNvGraphicFramePr>
          <p:nvPr>
            <p:extLst>
              <p:ext uri="{D42A27DB-BD31-4B8C-83A1-F6EECF244321}">
                <p14:modId xmlns:p14="http://schemas.microsoft.com/office/powerpoint/2010/main" val="1298314498"/>
              </p:ext>
            </p:extLst>
          </p:nvPr>
        </p:nvGraphicFramePr>
        <p:xfrm>
          <a:off x="554972" y="3704815"/>
          <a:ext cx="7886700" cy="2811780"/>
        </p:xfrm>
        <a:graphic>
          <a:graphicData uri="http://schemas.openxmlformats.org/drawingml/2006/table">
            <a:tbl>
              <a:tblPr/>
              <a:tblGrid>
                <a:gridCol w="2628900">
                  <a:extLst>
                    <a:ext uri="{9D8B030D-6E8A-4147-A177-3AD203B41FA5}">
                      <a16:colId xmlns:a16="http://schemas.microsoft.com/office/drawing/2014/main" val="1981474435"/>
                    </a:ext>
                  </a:extLst>
                </a:gridCol>
                <a:gridCol w="2628900">
                  <a:extLst>
                    <a:ext uri="{9D8B030D-6E8A-4147-A177-3AD203B41FA5}">
                      <a16:colId xmlns:a16="http://schemas.microsoft.com/office/drawing/2014/main" val="1713905120"/>
                    </a:ext>
                  </a:extLst>
                </a:gridCol>
                <a:gridCol w="2628900">
                  <a:extLst>
                    <a:ext uri="{9D8B030D-6E8A-4147-A177-3AD203B41FA5}">
                      <a16:colId xmlns:a16="http://schemas.microsoft.com/office/drawing/2014/main" val="2062272502"/>
                    </a:ext>
                  </a:extLst>
                </a:gridCol>
              </a:tblGrid>
              <a:tr h="0">
                <a:tc>
                  <a:txBody>
                    <a:bodyPr/>
                    <a:lstStyle/>
                    <a:p>
                      <a:r>
                        <a:rPr lang="en-US"/>
                        <a:t>Gene</a:t>
                      </a:r>
                    </a:p>
                  </a:txBody>
                  <a:tcPr anchor="ctr">
                    <a:lnL>
                      <a:noFill/>
                    </a:lnL>
                    <a:lnR>
                      <a:noFill/>
                    </a:lnR>
                    <a:lnT>
                      <a:noFill/>
                    </a:lnT>
                    <a:lnB>
                      <a:noFill/>
                    </a:lnB>
                  </a:tcPr>
                </a:tc>
                <a:tc>
                  <a:txBody>
                    <a:bodyPr/>
                    <a:lstStyle/>
                    <a:p>
                      <a:r>
                        <a:rPr lang="en-US"/>
                        <a:t>Dysfunction syndrome</a:t>
                      </a:r>
                    </a:p>
                  </a:txBody>
                  <a:tcPr anchor="ctr">
                    <a:lnL>
                      <a:noFill/>
                    </a:lnL>
                    <a:lnR>
                      <a:noFill/>
                    </a:lnR>
                    <a:lnT>
                      <a:noFill/>
                    </a:lnT>
                    <a:lnB>
                      <a:noFill/>
                    </a:lnB>
                  </a:tcPr>
                </a:tc>
                <a:tc>
                  <a:txBody>
                    <a:bodyPr/>
                    <a:lstStyle/>
                    <a:p>
                      <a:r>
                        <a:rPr lang="en-US"/>
                        <a:t>Disorder</a:t>
                      </a:r>
                    </a:p>
                  </a:txBody>
                  <a:tcPr anchor="ctr">
                    <a:lnL>
                      <a:noFill/>
                    </a:lnL>
                    <a:lnR>
                      <a:noFill/>
                    </a:lnR>
                    <a:lnT>
                      <a:noFill/>
                    </a:lnT>
                    <a:lnB>
                      <a:noFill/>
                    </a:lnB>
                  </a:tcPr>
                </a:tc>
                <a:extLst>
                  <a:ext uri="{0D108BD9-81ED-4DB2-BD59-A6C34878D82A}">
                    <a16:rowId xmlns:a16="http://schemas.microsoft.com/office/drawing/2014/main" val="635635358"/>
                  </a:ext>
                </a:extLst>
              </a:tr>
              <a:tr h="0">
                <a:tc>
                  <a:txBody>
                    <a:bodyPr/>
                    <a:lstStyle/>
                    <a:p>
                      <a:r>
                        <a:rPr lang="en-US" i="1"/>
                        <a:t>SLC19A2</a:t>
                      </a:r>
                      <a:endParaRPr lang="en-US"/>
                    </a:p>
                  </a:txBody>
                  <a:tcPr anchor="ctr">
                    <a:lnL>
                      <a:noFill/>
                    </a:lnL>
                    <a:lnR>
                      <a:noFill/>
                    </a:lnR>
                    <a:lnT>
                      <a:noFill/>
                    </a:lnT>
                    <a:lnB>
                      <a:noFill/>
                    </a:lnB>
                  </a:tcPr>
                </a:tc>
                <a:tc>
                  <a:txBody>
                    <a:bodyPr/>
                    <a:lstStyle/>
                    <a:p>
                      <a:r>
                        <a:rPr lang="en-US"/>
                        <a:t>Thiamine metabolism dysfunction syndrome 1</a:t>
                      </a:r>
                    </a:p>
                  </a:txBody>
                  <a:tcPr anchor="ctr">
                    <a:lnL>
                      <a:noFill/>
                    </a:lnL>
                    <a:lnR>
                      <a:noFill/>
                    </a:lnR>
                    <a:lnT>
                      <a:noFill/>
                    </a:lnT>
                    <a:lnB>
                      <a:noFill/>
                    </a:lnB>
                  </a:tcPr>
                </a:tc>
                <a:tc>
                  <a:txBody>
                    <a:bodyPr/>
                    <a:lstStyle/>
                    <a:p>
                      <a:r>
                        <a:rPr lang="it-IT"/>
                        <a:t>Thiamine‐responsive megaloblastic anemia syndrome</a:t>
                      </a:r>
                    </a:p>
                  </a:txBody>
                  <a:tcPr anchor="ctr">
                    <a:lnL>
                      <a:noFill/>
                    </a:lnL>
                    <a:lnR>
                      <a:noFill/>
                    </a:lnR>
                    <a:lnT>
                      <a:noFill/>
                    </a:lnT>
                    <a:lnB>
                      <a:noFill/>
                    </a:lnB>
                  </a:tcPr>
                </a:tc>
                <a:extLst>
                  <a:ext uri="{0D108BD9-81ED-4DB2-BD59-A6C34878D82A}">
                    <a16:rowId xmlns:a16="http://schemas.microsoft.com/office/drawing/2014/main" val="3361477557"/>
                  </a:ext>
                </a:extLst>
              </a:tr>
              <a:tr h="0">
                <a:tc>
                  <a:txBody>
                    <a:bodyPr/>
                    <a:lstStyle/>
                    <a:p>
                      <a:r>
                        <a:rPr lang="en-US" i="1"/>
                        <a:t>SLC19A3</a:t>
                      </a:r>
                      <a:endParaRPr lang="en-US"/>
                    </a:p>
                  </a:txBody>
                  <a:tcPr anchor="ctr">
                    <a:lnL>
                      <a:noFill/>
                    </a:lnL>
                    <a:lnR>
                      <a:noFill/>
                    </a:lnR>
                    <a:lnT>
                      <a:noFill/>
                    </a:lnT>
                    <a:lnB>
                      <a:noFill/>
                    </a:lnB>
                  </a:tcPr>
                </a:tc>
                <a:tc>
                  <a:txBody>
                    <a:bodyPr/>
                    <a:lstStyle/>
                    <a:p>
                      <a:r>
                        <a:rPr lang="en-US"/>
                        <a:t>Thiamine metabolism dysfunction syndrome 2</a:t>
                      </a:r>
                    </a:p>
                  </a:txBody>
                  <a:tcPr anchor="ctr">
                    <a:lnL>
                      <a:noFill/>
                    </a:lnL>
                    <a:lnR>
                      <a:noFill/>
                    </a:lnR>
                    <a:lnT>
                      <a:noFill/>
                    </a:lnT>
                    <a:lnB>
                      <a:noFill/>
                    </a:lnB>
                  </a:tcPr>
                </a:tc>
                <a:tc>
                  <a:txBody>
                    <a:bodyPr/>
                    <a:lstStyle/>
                    <a:p>
                      <a:r>
                        <a:rPr lang="en-US"/>
                        <a:t>Biotin‐ or thiamine‐responsive encephalopathy type</a:t>
                      </a:r>
                    </a:p>
                  </a:txBody>
                  <a:tcPr anchor="ctr">
                    <a:lnL>
                      <a:noFill/>
                    </a:lnL>
                    <a:lnR>
                      <a:noFill/>
                    </a:lnR>
                    <a:lnT>
                      <a:noFill/>
                    </a:lnT>
                    <a:lnB>
                      <a:noFill/>
                    </a:lnB>
                  </a:tcPr>
                </a:tc>
                <a:extLst>
                  <a:ext uri="{0D108BD9-81ED-4DB2-BD59-A6C34878D82A}">
                    <a16:rowId xmlns:a16="http://schemas.microsoft.com/office/drawing/2014/main" val="1049622372"/>
                  </a:ext>
                </a:extLst>
              </a:tr>
              <a:tr h="0">
                <a:tc rowSpan="2">
                  <a:txBody>
                    <a:bodyPr/>
                    <a:lstStyle/>
                    <a:p>
                      <a:r>
                        <a:rPr lang="en-US" i="1"/>
                        <a:t>SLC25A19</a:t>
                      </a:r>
                      <a:endParaRPr lang="en-US"/>
                    </a:p>
                  </a:txBody>
                  <a:tcPr anchor="ctr">
                    <a:lnL>
                      <a:noFill/>
                    </a:lnL>
                    <a:lnR>
                      <a:noFill/>
                    </a:lnR>
                    <a:lnT>
                      <a:noFill/>
                    </a:lnT>
                    <a:lnB>
                      <a:noFill/>
                    </a:lnB>
                  </a:tcPr>
                </a:tc>
                <a:tc>
                  <a:txBody>
                    <a:bodyPr/>
                    <a:lstStyle/>
                    <a:p>
                      <a:r>
                        <a:rPr lang="en-US"/>
                        <a:t>Thiamine metabolism dysfunction syndrome 3</a:t>
                      </a:r>
                    </a:p>
                  </a:txBody>
                  <a:tcPr anchor="ctr">
                    <a:lnL>
                      <a:noFill/>
                    </a:lnL>
                    <a:lnR>
                      <a:noFill/>
                    </a:lnR>
                    <a:lnT>
                      <a:noFill/>
                    </a:lnT>
                    <a:lnB>
                      <a:noFill/>
                    </a:lnB>
                  </a:tcPr>
                </a:tc>
                <a:tc>
                  <a:txBody>
                    <a:bodyPr/>
                    <a:lstStyle/>
                    <a:p>
                      <a:r>
                        <a:rPr lang="en-US"/>
                        <a:t>Microcephaly Amish type</a:t>
                      </a:r>
                    </a:p>
                  </a:txBody>
                  <a:tcPr anchor="ctr">
                    <a:lnL>
                      <a:noFill/>
                    </a:lnL>
                    <a:lnR>
                      <a:noFill/>
                    </a:lnR>
                    <a:lnT>
                      <a:noFill/>
                    </a:lnT>
                    <a:lnB>
                      <a:noFill/>
                    </a:lnB>
                  </a:tcPr>
                </a:tc>
                <a:extLst>
                  <a:ext uri="{0D108BD9-81ED-4DB2-BD59-A6C34878D82A}">
                    <a16:rowId xmlns:a16="http://schemas.microsoft.com/office/drawing/2014/main" val="656895125"/>
                  </a:ext>
                </a:extLst>
              </a:tr>
              <a:tr h="0">
                <a:tc vMerge="1">
                  <a:txBody>
                    <a:bodyPr/>
                    <a:lstStyle/>
                    <a:p>
                      <a:endParaRPr lang="en-US"/>
                    </a:p>
                  </a:txBody>
                  <a:tcPr/>
                </a:tc>
                <a:tc>
                  <a:txBody>
                    <a:bodyPr/>
                    <a:lstStyle/>
                    <a:p>
                      <a:r>
                        <a:rPr lang="en-US"/>
                        <a:t>Thiamine metabolism dysfunction syndrome 4</a:t>
                      </a:r>
                    </a:p>
                  </a:txBody>
                  <a:tcPr anchor="ctr">
                    <a:lnL>
                      <a:noFill/>
                    </a:lnL>
                    <a:lnR>
                      <a:noFill/>
                    </a:lnR>
                    <a:lnT>
                      <a:noFill/>
                    </a:lnT>
                    <a:lnB>
                      <a:noFill/>
                    </a:lnB>
                  </a:tcPr>
                </a:tc>
                <a:tc>
                  <a:txBody>
                    <a:bodyPr/>
                    <a:lstStyle/>
                    <a:p>
                      <a:r>
                        <a:rPr lang="en-US"/>
                        <a:t>Bilateral striatal degeneration and progressive polyneuropathy type</a:t>
                      </a:r>
                    </a:p>
                  </a:txBody>
                  <a:tcPr anchor="ctr">
                    <a:lnL>
                      <a:noFill/>
                    </a:lnL>
                    <a:lnR>
                      <a:noFill/>
                    </a:lnR>
                    <a:lnT>
                      <a:noFill/>
                    </a:lnT>
                    <a:lnB>
                      <a:noFill/>
                    </a:lnB>
                  </a:tcPr>
                </a:tc>
                <a:extLst>
                  <a:ext uri="{0D108BD9-81ED-4DB2-BD59-A6C34878D82A}">
                    <a16:rowId xmlns:a16="http://schemas.microsoft.com/office/drawing/2014/main" val="3303739098"/>
                  </a:ext>
                </a:extLst>
              </a:tr>
              <a:tr h="0">
                <a:tc>
                  <a:txBody>
                    <a:bodyPr/>
                    <a:lstStyle/>
                    <a:p>
                      <a:r>
                        <a:rPr lang="en-US" i="1"/>
                        <a:t>TPK1</a:t>
                      </a:r>
                      <a:endParaRPr lang="en-US"/>
                    </a:p>
                  </a:txBody>
                  <a:tcPr anchor="ctr">
                    <a:lnL>
                      <a:noFill/>
                    </a:lnL>
                    <a:lnR>
                      <a:noFill/>
                    </a:lnR>
                    <a:lnT>
                      <a:noFill/>
                    </a:lnT>
                    <a:lnB>
                      <a:noFill/>
                    </a:lnB>
                  </a:tcPr>
                </a:tc>
                <a:tc>
                  <a:txBody>
                    <a:bodyPr/>
                    <a:lstStyle/>
                    <a:p>
                      <a:r>
                        <a:rPr lang="en-US"/>
                        <a:t>Thiamine metabolism dysfunction syndrome 5</a:t>
                      </a:r>
                    </a:p>
                  </a:txBody>
                  <a:tcPr anchor="ctr">
                    <a:lnL>
                      <a:noFill/>
                    </a:lnL>
                    <a:lnR>
                      <a:noFill/>
                    </a:lnR>
                    <a:lnT>
                      <a:noFill/>
                    </a:lnT>
                    <a:lnB>
                      <a:noFill/>
                    </a:lnB>
                  </a:tcPr>
                </a:tc>
                <a:tc>
                  <a:txBody>
                    <a:bodyPr/>
                    <a:lstStyle/>
                    <a:p>
                      <a:r>
                        <a:rPr lang="en-US" dirty="0"/>
                        <a:t>Episodic encephalopathy type</a:t>
                      </a:r>
                    </a:p>
                  </a:txBody>
                  <a:tcPr anchor="ctr">
                    <a:lnL>
                      <a:noFill/>
                    </a:lnL>
                    <a:lnR>
                      <a:noFill/>
                    </a:lnR>
                    <a:lnT>
                      <a:noFill/>
                    </a:lnT>
                    <a:lnB>
                      <a:noFill/>
                    </a:lnB>
                  </a:tcPr>
                </a:tc>
                <a:extLst>
                  <a:ext uri="{0D108BD9-81ED-4DB2-BD59-A6C34878D82A}">
                    <a16:rowId xmlns:a16="http://schemas.microsoft.com/office/drawing/2014/main" val="1584306313"/>
                  </a:ext>
                </a:extLst>
              </a:tr>
            </a:tbl>
          </a:graphicData>
        </a:graphic>
      </p:graphicFrame>
      <p:sp>
        <p:nvSpPr>
          <p:cNvPr id="5" name="Rectangle 1">
            <a:extLst>
              <a:ext uri="{FF2B5EF4-FFF2-40B4-BE49-F238E27FC236}">
                <a16:creationId xmlns:a16="http://schemas.microsoft.com/office/drawing/2014/main" id="{75CC1206-4CDE-423E-B61A-D5B03A7FBB29}"/>
              </a:ext>
            </a:extLst>
          </p:cNvPr>
          <p:cNvSpPr>
            <a:spLocks noChangeArrowheads="1"/>
          </p:cNvSpPr>
          <p:nvPr/>
        </p:nvSpPr>
        <p:spPr bwMode="auto">
          <a:xfrm>
            <a:off x="554972" y="37049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174" tIns="-3174" rIns="23805" bIns="-317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Table 2. Thiamine metabolism dysfunction syndromes nomenclature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356465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E6E03-3162-4692-BEA5-DEE045E3C7F0}"/>
              </a:ext>
            </a:extLst>
          </p:cNvPr>
          <p:cNvSpPr>
            <a:spLocks noGrp="1"/>
          </p:cNvSpPr>
          <p:nvPr>
            <p:ph type="title"/>
          </p:nvPr>
        </p:nvSpPr>
        <p:spPr/>
        <p:txBody>
          <a:bodyPr/>
          <a:lstStyle/>
          <a:p>
            <a:r>
              <a:rPr lang="en-US" dirty="0"/>
              <a:t>Thiamin-responsive megaloblastic anemia syndrome: </a:t>
            </a:r>
            <a:r>
              <a:rPr lang="en-US" i="1" dirty="0"/>
              <a:t>SLC19A2</a:t>
            </a:r>
          </a:p>
        </p:txBody>
      </p:sp>
      <p:sp>
        <p:nvSpPr>
          <p:cNvPr id="3" name="Content Placeholder 2">
            <a:extLst>
              <a:ext uri="{FF2B5EF4-FFF2-40B4-BE49-F238E27FC236}">
                <a16:creationId xmlns:a16="http://schemas.microsoft.com/office/drawing/2014/main" id="{6F98DC77-7464-455F-9B78-D94A67DBB9D4}"/>
              </a:ext>
            </a:extLst>
          </p:cNvPr>
          <p:cNvSpPr>
            <a:spLocks noGrp="1"/>
          </p:cNvSpPr>
          <p:nvPr>
            <p:ph idx="1"/>
          </p:nvPr>
        </p:nvSpPr>
        <p:spPr/>
        <p:txBody>
          <a:bodyPr/>
          <a:lstStyle/>
          <a:p>
            <a:r>
              <a:rPr lang="en-US" dirty="0"/>
              <a:t>Megaloblastic anemia</a:t>
            </a:r>
          </a:p>
          <a:p>
            <a:r>
              <a:rPr lang="en-US" dirty="0"/>
              <a:t>Diabetes mellitus</a:t>
            </a:r>
          </a:p>
          <a:p>
            <a:r>
              <a:rPr lang="en-US" dirty="0"/>
              <a:t>Deafness sensorineural</a:t>
            </a:r>
            <a:r>
              <a:rPr lang="en-US" sz="1800" dirty="0"/>
              <a:t> (later)</a:t>
            </a:r>
            <a:endParaRPr lang="en-US" dirty="0"/>
          </a:p>
          <a:p>
            <a:endParaRPr lang="en-US" dirty="0"/>
          </a:p>
          <a:p>
            <a:r>
              <a:rPr lang="en-US" dirty="0"/>
              <a:t>Other: </a:t>
            </a:r>
          </a:p>
          <a:p>
            <a:pPr lvl="1"/>
            <a:r>
              <a:rPr lang="en-US" dirty="0"/>
              <a:t>Neurological</a:t>
            </a:r>
          </a:p>
          <a:p>
            <a:pPr lvl="1"/>
            <a:r>
              <a:rPr lang="en-US" dirty="0"/>
              <a:t>Ophthalmological</a:t>
            </a:r>
          </a:p>
          <a:p>
            <a:pPr lvl="1"/>
            <a:r>
              <a:rPr lang="en-US" dirty="0"/>
              <a:t>Endocrinological</a:t>
            </a:r>
          </a:p>
          <a:p>
            <a:pPr lvl="1"/>
            <a:r>
              <a:rPr lang="en-US" dirty="0"/>
              <a:t>Gastroenterological</a:t>
            </a:r>
          </a:p>
          <a:p>
            <a:pPr lvl="1"/>
            <a:r>
              <a:rPr lang="en-US" dirty="0"/>
              <a:t>Hematological</a:t>
            </a:r>
          </a:p>
          <a:p>
            <a:pPr lvl="1"/>
            <a:r>
              <a:rPr lang="en-US" dirty="0"/>
              <a:t>Other</a:t>
            </a:r>
          </a:p>
          <a:p>
            <a:r>
              <a:rPr lang="en-US" dirty="0"/>
              <a:t>Treatment: thiamin 25-100 mg/day</a:t>
            </a:r>
          </a:p>
          <a:p>
            <a:pPr lvl="1"/>
            <a:r>
              <a:rPr lang="en-US" dirty="0"/>
              <a:t>Improves diabetes</a:t>
            </a:r>
          </a:p>
          <a:p>
            <a:pPr lvl="1"/>
            <a:r>
              <a:rPr lang="en-US" dirty="0"/>
              <a:t>Less efficacy in adolescence</a:t>
            </a:r>
          </a:p>
          <a:p>
            <a:pPr lvl="1"/>
            <a:endParaRPr lang="en-US" dirty="0"/>
          </a:p>
        </p:txBody>
      </p:sp>
    </p:spTree>
    <p:extLst>
      <p:ext uri="{BB962C8B-B14F-4D97-AF65-F5344CB8AC3E}">
        <p14:creationId xmlns:p14="http://schemas.microsoft.com/office/powerpoint/2010/main" val="15687736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068886-F8AE-47A3-924D-55594907CEB9}"/>
              </a:ext>
            </a:extLst>
          </p:cNvPr>
          <p:cNvSpPr>
            <a:spLocks noGrp="1"/>
          </p:cNvSpPr>
          <p:nvPr>
            <p:ph idx="1"/>
          </p:nvPr>
        </p:nvSpPr>
        <p:spPr>
          <a:xfrm>
            <a:off x="71639" y="0"/>
            <a:ext cx="9009390" cy="4351338"/>
          </a:xfrm>
        </p:spPr>
        <p:txBody>
          <a:bodyPr/>
          <a:lstStyle/>
          <a:p>
            <a:r>
              <a:rPr lang="en-US" sz="2000" b="1" dirty="0"/>
              <a:t>Clinical criteria:</a:t>
            </a:r>
          </a:p>
          <a:p>
            <a:r>
              <a:rPr lang="en-US" sz="1600" dirty="0">
                <a:effectLst/>
              </a:rPr>
              <a:t>a. </a:t>
            </a:r>
            <a:r>
              <a:rPr lang="en-US" sz="1600" i="1" dirty="0">
                <a:solidFill>
                  <a:srgbClr val="000000"/>
                </a:solidFill>
                <a:latin typeface="Calibri" panose="020F0502020204030204" pitchFamily="34" charset="0"/>
              </a:rPr>
              <a:t>SLC19A3</a:t>
            </a:r>
            <a:r>
              <a:rPr lang="en-US" sz="1600" dirty="0">
                <a:solidFill>
                  <a:srgbClr val="000000"/>
                </a:solidFill>
                <a:latin typeface="Calibri" panose="020F0502020204030204" pitchFamily="34" charset="0"/>
              </a:rPr>
              <a:t>: Acute or recurrent </a:t>
            </a:r>
            <a:r>
              <a:rPr lang="en-US" sz="1600" b="1" dirty="0">
                <a:solidFill>
                  <a:srgbClr val="000000"/>
                </a:solidFill>
                <a:latin typeface="Calibri" panose="020F0502020204030204" pitchFamily="34" charset="0"/>
              </a:rPr>
              <a:t>episodes of encephalopathy</a:t>
            </a:r>
            <a:r>
              <a:rPr lang="en-US" sz="1600" dirty="0">
                <a:solidFill>
                  <a:srgbClr val="000000"/>
                </a:solidFill>
                <a:latin typeface="Calibri" panose="020F0502020204030204" pitchFamily="34" charset="0"/>
              </a:rPr>
              <a:t> (decreased consciousness, irritability) with two or more of the following: (a) dystonia, (b) hypotonia, (c) bulbar dysfunction, (d) ataxia, and (e) seizures. Of note, 16% of patients may have an insidious onset of symptoms (psychomotor regression, clumsy or abnormal gait, and stiff limbs) </a:t>
            </a:r>
          </a:p>
          <a:p>
            <a:pPr marL="0" algn="l" rtl="0" eaLnBrk="1" fontAlgn="ctr" latinLnBrk="0" hangingPunct="1">
              <a:spcBef>
                <a:spcPts val="0"/>
              </a:spcBef>
              <a:spcAft>
                <a:spcPts val="0"/>
              </a:spcAft>
            </a:pPr>
            <a:r>
              <a:rPr lang="en-US" sz="1600" dirty="0">
                <a:solidFill>
                  <a:srgbClr val="000000"/>
                </a:solidFill>
                <a:latin typeface="Calibri" panose="020F0502020204030204" pitchFamily="34" charset="0"/>
              </a:rPr>
              <a:t> b. </a:t>
            </a:r>
            <a:r>
              <a:rPr lang="en-US" sz="1600" i="1" dirty="0">
                <a:solidFill>
                  <a:srgbClr val="000000"/>
                </a:solidFill>
                <a:latin typeface="Calibri" panose="020F0502020204030204" pitchFamily="34" charset="0"/>
              </a:rPr>
              <a:t>SLC25A19</a:t>
            </a:r>
            <a:r>
              <a:rPr lang="en-US" sz="1600" dirty="0">
                <a:solidFill>
                  <a:srgbClr val="000000"/>
                </a:solidFill>
                <a:latin typeface="Calibri" panose="020F0502020204030204" pitchFamily="34" charset="0"/>
              </a:rPr>
              <a:t>: Acute or recurrent </a:t>
            </a:r>
            <a:r>
              <a:rPr lang="en-US" sz="1600" b="1" dirty="0">
                <a:solidFill>
                  <a:srgbClr val="000000"/>
                </a:solidFill>
                <a:latin typeface="Calibri" panose="020F0502020204030204" pitchFamily="34" charset="0"/>
              </a:rPr>
              <a:t>episodes </a:t>
            </a:r>
            <a:r>
              <a:rPr lang="en-US" sz="1600" b="1" i="0" u="none" strike="noStrike" kern="1200" dirty="0">
                <a:solidFill>
                  <a:srgbClr val="000000"/>
                </a:solidFill>
                <a:effectLst/>
                <a:latin typeface="Calibri" panose="020F0502020204030204" pitchFamily="34" charset="0"/>
              </a:rPr>
              <a:t>of encephalopathy</a:t>
            </a:r>
            <a:r>
              <a:rPr lang="en-US" sz="1600" b="0" i="0" u="none" strike="noStrike" kern="1200" dirty="0">
                <a:solidFill>
                  <a:srgbClr val="000000"/>
                </a:solidFill>
                <a:effectLst/>
                <a:latin typeface="Calibri" panose="020F0502020204030204" pitchFamily="34" charset="0"/>
              </a:rPr>
              <a:t> with: (a) progressive peripheral neuropathy or (b) severe congenital microcephaly with brain malformations </a:t>
            </a:r>
            <a:endParaRPr lang="en-US" sz="16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c. </a:t>
            </a:r>
            <a:r>
              <a:rPr lang="en-US" sz="1600" b="0" i="1" u="none" strike="noStrike" kern="1200" dirty="0">
                <a:solidFill>
                  <a:srgbClr val="000000"/>
                </a:solidFill>
                <a:effectLst/>
                <a:latin typeface="Calibri" panose="020F0502020204030204" pitchFamily="34" charset="0"/>
              </a:rPr>
              <a:t>TPK1</a:t>
            </a:r>
            <a:r>
              <a:rPr lang="en-US" sz="1600" b="0" i="0" u="none" strike="noStrike" kern="1200" dirty="0">
                <a:solidFill>
                  <a:srgbClr val="000000"/>
                </a:solidFill>
                <a:effectLst/>
                <a:latin typeface="Calibri" panose="020F0502020204030204" pitchFamily="34" charset="0"/>
              </a:rPr>
              <a:t>: Acute or recurrent </a:t>
            </a:r>
            <a:r>
              <a:rPr lang="en-US" sz="1600" b="1" i="0" u="none" strike="noStrike" kern="1200" dirty="0">
                <a:solidFill>
                  <a:srgbClr val="000000"/>
                </a:solidFill>
                <a:effectLst/>
                <a:latin typeface="Calibri" panose="020F0502020204030204" pitchFamily="34" charset="0"/>
              </a:rPr>
              <a:t>episodes of encephalopathy</a:t>
            </a:r>
            <a:r>
              <a:rPr lang="en-US" sz="1600" b="0" i="0" u="none" strike="noStrike" kern="1200" dirty="0">
                <a:solidFill>
                  <a:srgbClr val="000000"/>
                </a:solidFill>
                <a:effectLst/>
                <a:latin typeface="Calibri" panose="020F0502020204030204" pitchFamily="34" charset="0"/>
              </a:rPr>
              <a:t>, with two or more of the following: (a) dystonia, (b) hypotonia, (c) ataxia, (d) seizures, and (e) developmental delay. Of note, some patients may have a </a:t>
            </a:r>
            <a:r>
              <a:rPr lang="en-US" sz="1600" b="0" i="0" u="none" strike="noStrike" kern="1200" dirty="0" err="1">
                <a:solidFill>
                  <a:srgbClr val="000000"/>
                </a:solidFill>
                <a:effectLst/>
                <a:latin typeface="Calibri" panose="020F0502020204030204" pitchFamily="34" charset="0"/>
              </a:rPr>
              <a:t>nonepisodic</a:t>
            </a:r>
            <a:r>
              <a:rPr lang="en-US" sz="1600" b="0" i="0" u="none" strike="noStrike" kern="1200" dirty="0">
                <a:solidFill>
                  <a:srgbClr val="000000"/>
                </a:solidFill>
                <a:effectLst/>
                <a:latin typeface="Calibri" panose="020F0502020204030204" pitchFamily="34" charset="0"/>
              </a:rPr>
              <a:t> early‐onset global developmental delay </a:t>
            </a:r>
            <a:endParaRPr lang="en-US" sz="1600" b="0" i="0" u="none" strike="noStrike" dirty="0">
              <a:effectLst/>
              <a:latin typeface="Arial" panose="020B0604020202020204" pitchFamily="34" charset="0"/>
            </a:endParaRPr>
          </a:p>
          <a:p>
            <a:r>
              <a:rPr lang="en-US" sz="2000" b="1" dirty="0"/>
              <a:t>Biochemical criteria</a:t>
            </a:r>
          </a:p>
          <a:p>
            <a:pPr marL="0" algn="l" rtl="0" eaLnBrk="1" fontAlgn="ctr"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a. Normal total thiamine blood levels</a:t>
            </a:r>
            <a:endParaRPr lang="en-US" sz="16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b. Low free‐thiamine in CSF and/or fibroblasts (SLC19A3)</a:t>
            </a:r>
            <a:endParaRPr lang="en-US" sz="16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c. </a:t>
            </a:r>
            <a:r>
              <a:rPr lang="en-US" sz="1600" b="1" i="0" u="none" strike="noStrike" kern="1200" dirty="0">
                <a:solidFill>
                  <a:srgbClr val="000000"/>
                </a:solidFill>
                <a:effectLst/>
                <a:latin typeface="Calibri" panose="020F0502020204030204" pitchFamily="34" charset="0"/>
              </a:rPr>
              <a:t>Low TPP in blood</a:t>
            </a:r>
            <a:r>
              <a:rPr lang="en-US" sz="1600" b="0" i="0" u="none" strike="noStrike" kern="1200" dirty="0">
                <a:solidFill>
                  <a:srgbClr val="000000"/>
                </a:solidFill>
                <a:effectLst/>
                <a:latin typeface="Calibri" panose="020F0502020204030204" pitchFamily="34" charset="0"/>
              </a:rPr>
              <a:t>, muscle, and/or fibroblasts (TPK1)</a:t>
            </a:r>
            <a:endParaRPr lang="en-US" sz="16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d. High excretion of 2‐ketoglutaric acid in urine (common in TPK1 and SLC25A19, rare in SLC19A3)</a:t>
            </a:r>
            <a:endParaRPr lang="en-US" sz="1600" b="0" i="0" u="none" strike="noStrike" dirty="0">
              <a:effectLst/>
              <a:latin typeface="Arial" panose="020B0604020202020204" pitchFamily="34" charset="0"/>
            </a:endParaRPr>
          </a:p>
          <a:p>
            <a:r>
              <a:rPr lang="en-US" sz="2000" b="1" dirty="0"/>
              <a:t>Radiological criteria</a:t>
            </a:r>
          </a:p>
          <a:p>
            <a:pPr marL="0" algn="l" rtl="0" eaLnBrk="1" fontAlgn="ctr"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a. MRI pattern compatible with Leigh syndrome (SLC19A3, SLC25A19, TPK1) or Wernicke's (SLC19A3)</a:t>
            </a:r>
            <a:endParaRPr lang="en-US" sz="16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600" b="0" i="0" u="none" strike="noStrike" kern="1200" dirty="0" err="1">
                <a:solidFill>
                  <a:srgbClr val="000000"/>
                </a:solidFill>
                <a:effectLst/>
                <a:latin typeface="Calibri" panose="020F0502020204030204" pitchFamily="34" charset="0"/>
              </a:rPr>
              <a:t>i</a:t>
            </a:r>
            <a:r>
              <a:rPr lang="en-US" sz="1600" b="0" i="0" u="none" strike="noStrike" kern="1200" dirty="0">
                <a:solidFill>
                  <a:srgbClr val="000000"/>
                </a:solidFill>
                <a:effectLst/>
                <a:latin typeface="Calibri" panose="020F0502020204030204" pitchFamily="34" charset="0"/>
              </a:rPr>
              <a:t>. </a:t>
            </a:r>
            <a:r>
              <a:rPr lang="en-US" sz="1600" b="0" i="1" u="none" strike="noStrike" kern="1200" dirty="0">
                <a:solidFill>
                  <a:srgbClr val="000000"/>
                </a:solidFill>
                <a:effectLst/>
                <a:latin typeface="Calibri" panose="020F0502020204030204" pitchFamily="34" charset="0"/>
              </a:rPr>
              <a:t>SLC19A3</a:t>
            </a:r>
            <a:r>
              <a:rPr lang="en-US" sz="1600" b="0" i="0" u="none" strike="noStrike" kern="1200" dirty="0">
                <a:solidFill>
                  <a:srgbClr val="000000"/>
                </a:solidFill>
                <a:effectLst/>
                <a:latin typeface="Calibri" panose="020F0502020204030204" pitchFamily="34" charset="0"/>
              </a:rPr>
              <a:t>: Symmetrical T2W hyperintensity of caudate, putamen, </a:t>
            </a:r>
            <a:r>
              <a:rPr lang="en-US" sz="1600" b="0" i="0" u="none" strike="noStrike" kern="1200" dirty="0" err="1">
                <a:solidFill>
                  <a:srgbClr val="000000"/>
                </a:solidFill>
                <a:effectLst/>
                <a:latin typeface="Calibri" panose="020F0502020204030204" pitchFamily="34" charset="0"/>
              </a:rPr>
              <a:t>cortico</a:t>
            </a:r>
            <a:r>
              <a:rPr lang="en-US" sz="1600" b="0" i="0" u="none" strike="noStrike" kern="1200" dirty="0">
                <a:solidFill>
                  <a:srgbClr val="000000"/>
                </a:solidFill>
                <a:effectLst/>
                <a:latin typeface="Calibri" panose="020F0502020204030204" pitchFamily="34" charset="0"/>
              </a:rPr>
              <a:t>/subcortical areas, and/or ventromedial thalamus. No involvement of mammillary bodies. Diffuse T2W hyperintensity of brain white matter (single adult patient reported) </a:t>
            </a:r>
            <a:endParaRPr lang="en-US" sz="16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ii. </a:t>
            </a:r>
            <a:r>
              <a:rPr lang="en-US" sz="1600" b="0" i="1" u="none" strike="noStrike" kern="1200" dirty="0">
                <a:solidFill>
                  <a:srgbClr val="000000"/>
                </a:solidFill>
                <a:effectLst/>
                <a:latin typeface="Calibri" panose="020F0502020204030204" pitchFamily="34" charset="0"/>
              </a:rPr>
              <a:t>SLC25A19</a:t>
            </a:r>
            <a:r>
              <a:rPr lang="en-US" sz="1600" b="0" i="0" u="none" strike="noStrike" kern="1200" dirty="0">
                <a:solidFill>
                  <a:srgbClr val="000000"/>
                </a:solidFill>
                <a:effectLst/>
                <a:latin typeface="Calibri" panose="020F0502020204030204" pitchFamily="34" charset="0"/>
              </a:rPr>
              <a:t>: Symmetrical T2W hyperintensity in the caudate and putamen </a:t>
            </a:r>
            <a:endParaRPr lang="en-US" sz="16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iii. </a:t>
            </a:r>
            <a:r>
              <a:rPr lang="en-US" sz="1600" b="0" i="1" u="none" strike="noStrike" kern="1200" dirty="0">
                <a:solidFill>
                  <a:srgbClr val="000000"/>
                </a:solidFill>
                <a:effectLst/>
                <a:latin typeface="Calibri" panose="020F0502020204030204" pitchFamily="34" charset="0"/>
              </a:rPr>
              <a:t>TPK1</a:t>
            </a:r>
            <a:r>
              <a:rPr lang="en-US" sz="1600" b="0" i="0" u="none" strike="noStrike" kern="1200" dirty="0">
                <a:solidFill>
                  <a:srgbClr val="000000"/>
                </a:solidFill>
                <a:effectLst/>
                <a:latin typeface="Calibri" panose="020F0502020204030204" pitchFamily="34" charset="0"/>
              </a:rPr>
              <a:t>: Symmetrical T2W hyperintensity in basal ganglia and cerebellum (dentate nuclei)</a:t>
            </a:r>
          </a:p>
          <a:p>
            <a:pPr marL="0" algn="l" rtl="0" eaLnBrk="1" fontAlgn="ctr" latinLnBrk="0" hangingPunct="1">
              <a:spcBef>
                <a:spcPts val="0"/>
              </a:spcBef>
              <a:spcAft>
                <a:spcPts val="0"/>
              </a:spcAft>
            </a:pPr>
            <a:r>
              <a:rPr lang="en-US" sz="2000" b="1" dirty="0">
                <a:solidFill>
                  <a:srgbClr val="000000"/>
                </a:solidFill>
                <a:latin typeface="Calibri" panose="020F0502020204030204" pitchFamily="34" charset="0"/>
              </a:rPr>
              <a:t>Therapeutic criteria:</a:t>
            </a:r>
            <a:r>
              <a:rPr lang="en-US" sz="2000" dirty="0">
                <a:solidFill>
                  <a:srgbClr val="000000"/>
                </a:solidFill>
                <a:latin typeface="Calibri" panose="020F0502020204030204" pitchFamily="34" charset="0"/>
              </a:rPr>
              <a:t> </a:t>
            </a:r>
            <a:r>
              <a:rPr lang="en-US" sz="1600" dirty="0">
                <a:effectLst/>
              </a:rPr>
              <a:t>a. Clinical improvement after thiamine supplementation</a:t>
            </a:r>
          </a:p>
          <a:p>
            <a:pPr marL="0" algn="l" rtl="0" eaLnBrk="1" fontAlgn="ctr" latinLnBrk="0" hangingPunct="1">
              <a:spcBef>
                <a:spcPts val="0"/>
              </a:spcBef>
              <a:spcAft>
                <a:spcPts val="0"/>
              </a:spcAft>
            </a:pPr>
            <a:r>
              <a:rPr lang="en-US" sz="2000" b="1" i="0" u="none" strike="noStrike" kern="1200" dirty="0">
                <a:solidFill>
                  <a:srgbClr val="000000"/>
                </a:solidFill>
                <a:effectLst/>
                <a:latin typeface="Calibri" panose="020F0502020204030204" pitchFamily="34" charset="0"/>
              </a:rPr>
              <a:t>Supportive criteria:</a:t>
            </a:r>
          </a:p>
          <a:p>
            <a:pPr marL="0" algn="l" rtl="0" eaLnBrk="1" fontAlgn="ctr"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 1. Consanguinity / 2. Trigger event (infection, vaccination, trauma, intense physical activity, etc.)</a:t>
            </a:r>
            <a:endParaRPr lang="en-US" sz="16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4. Absence of systemic features of mitochondrial disease</a:t>
            </a:r>
            <a:endParaRPr lang="en-US" sz="16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600" b="0" i="0" u="none" strike="noStrike" kern="1200" dirty="0">
                <a:solidFill>
                  <a:srgbClr val="000000"/>
                </a:solidFill>
                <a:effectLst/>
                <a:latin typeface="Calibri" panose="020F0502020204030204" pitchFamily="34" charset="0"/>
              </a:rPr>
              <a:t>5. Increased lactate in blood and/or CSF, or presence of a lactate peak on MRS</a:t>
            </a:r>
            <a:r>
              <a:rPr lang="en-US" sz="1600" dirty="0">
                <a:latin typeface="Arial" panose="020B0604020202020204" pitchFamily="34" charset="0"/>
              </a:rPr>
              <a:t>; </a:t>
            </a:r>
            <a:r>
              <a:rPr lang="en-US" sz="1600" b="0" i="0" u="none" strike="noStrike" kern="1200" dirty="0">
                <a:solidFill>
                  <a:srgbClr val="000000"/>
                </a:solidFill>
                <a:effectLst/>
                <a:latin typeface="Calibri" panose="020F0502020204030204" pitchFamily="34" charset="0"/>
              </a:rPr>
              <a:t>Normal OXPHOS and </a:t>
            </a:r>
            <a:r>
              <a:rPr lang="en-US" sz="1600" b="0" i="0" u="none" strike="noStrike" kern="1200" dirty="0" err="1">
                <a:solidFill>
                  <a:srgbClr val="000000"/>
                </a:solidFill>
                <a:effectLst/>
                <a:latin typeface="Calibri" panose="020F0502020204030204" pitchFamily="34" charset="0"/>
              </a:rPr>
              <a:t>PDHc</a:t>
            </a:r>
            <a:r>
              <a:rPr lang="en-US" sz="1600" b="0" i="0" u="none" strike="noStrike" kern="1200" dirty="0">
                <a:solidFill>
                  <a:srgbClr val="000000"/>
                </a:solidFill>
                <a:effectLst/>
                <a:latin typeface="Calibri" panose="020F0502020204030204" pitchFamily="34" charset="0"/>
              </a:rPr>
              <a:t> activity in muscle and fibroblast</a:t>
            </a:r>
            <a:endParaRPr lang="en-US" sz="1600" b="0" i="0" u="none" strike="noStrike" dirty="0">
              <a:effectLst/>
              <a:latin typeface="Arial" panose="020B0604020202020204" pitchFamily="34" charset="0"/>
            </a:endParaRPr>
          </a:p>
          <a:p>
            <a:endParaRPr lang="en-US" sz="2000" dirty="0"/>
          </a:p>
          <a:p>
            <a:endParaRPr lang="en-US" dirty="0"/>
          </a:p>
          <a:p>
            <a:endParaRPr lang="en-US" dirty="0"/>
          </a:p>
        </p:txBody>
      </p:sp>
    </p:spTree>
    <p:extLst>
      <p:ext uri="{BB962C8B-B14F-4D97-AF65-F5344CB8AC3E}">
        <p14:creationId xmlns:p14="http://schemas.microsoft.com/office/powerpoint/2010/main" val="15250624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wij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04800"/>
            <a:ext cx="6553200" cy="6442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58589" y="361299"/>
            <a:ext cx="2222569" cy="369332"/>
          </a:xfrm>
          <a:prstGeom prst="rect">
            <a:avLst/>
          </a:prstGeom>
          <a:noFill/>
        </p:spPr>
        <p:txBody>
          <a:bodyPr wrap="square" rtlCol="0">
            <a:spAutoFit/>
          </a:bodyPr>
          <a:lstStyle/>
          <a:p>
            <a:r>
              <a:rPr lang="en-US" dirty="0"/>
              <a:t>Glycine, plasma/CSF</a:t>
            </a:r>
          </a:p>
        </p:txBody>
      </p:sp>
      <p:sp>
        <p:nvSpPr>
          <p:cNvPr id="8" name="Up Arrow 7"/>
          <p:cNvSpPr/>
          <p:nvPr/>
        </p:nvSpPr>
        <p:spPr>
          <a:xfrm>
            <a:off x="3288495" y="361299"/>
            <a:ext cx="170094" cy="36933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725070" y="895024"/>
            <a:ext cx="1632907" cy="646331"/>
          </a:xfrm>
          <a:prstGeom prst="rect">
            <a:avLst/>
          </a:prstGeom>
          <a:noFill/>
        </p:spPr>
        <p:txBody>
          <a:bodyPr wrap="square" rtlCol="0">
            <a:spAutoFit/>
          </a:bodyPr>
          <a:lstStyle/>
          <a:p>
            <a:pPr algn="ctr"/>
            <a:r>
              <a:rPr lang="en-US" dirty="0"/>
              <a:t>GCE </a:t>
            </a:r>
          </a:p>
          <a:p>
            <a:pPr algn="ctr"/>
            <a:r>
              <a:rPr lang="en-US" dirty="0"/>
              <a:t>deficient? </a:t>
            </a:r>
          </a:p>
        </p:txBody>
      </p:sp>
      <p:cxnSp>
        <p:nvCxnSpPr>
          <p:cNvPr id="47" name="Straight Arrow Connector 46"/>
          <p:cNvCxnSpPr/>
          <p:nvPr/>
        </p:nvCxnSpPr>
        <p:spPr>
          <a:xfrm>
            <a:off x="4575543" y="685800"/>
            <a:ext cx="1105615" cy="879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cxnSpLocks/>
          </p:cNvCxnSpPr>
          <p:nvPr/>
        </p:nvCxnSpPr>
        <p:spPr>
          <a:xfrm flipH="1">
            <a:off x="3458589" y="685800"/>
            <a:ext cx="1111285" cy="8731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Rounded Rectangle 50"/>
          <p:cNvSpPr/>
          <p:nvPr/>
        </p:nvSpPr>
        <p:spPr>
          <a:xfrm>
            <a:off x="4933018" y="933757"/>
            <a:ext cx="544303" cy="272165"/>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No</a:t>
            </a:r>
          </a:p>
        </p:txBody>
      </p:sp>
      <p:sp>
        <p:nvSpPr>
          <p:cNvPr id="52" name="Rounded Rectangle 51"/>
          <p:cNvSpPr/>
          <p:nvPr/>
        </p:nvSpPr>
        <p:spPr>
          <a:xfrm>
            <a:off x="3594125" y="933757"/>
            <a:ext cx="544303" cy="272165"/>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Yes</a:t>
            </a:r>
          </a:p>
        </p:txBody>
      </p:sp>
      <p:sp>
        <p:nvSpPr>
          <p:cNvPr id="53" name="Rounded Rectangle 52"/>
          <p:cNvSpPr/>
          <p:nvPr/>
        </p:nvSpPr>
        <p:spPr>
          <a:xfrm>
            <a:off x="6030314" y="1293238"/>
            <a:ext cx="1496832" cy="31752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Phenocopy</a:t>
            </a:r>
            <a:endParaRPr lang="en-US" dirty="0"/>
          </a:p>
        </p:txBody>
      </p:sp>
      <p:sp>
        <p:nvSpPr>
          <p:cNvPr id="54" name="Rounded Rectangle 53"/>
          <p:cNvSpPr/>
          <p:nvPr/>
        </p:nvSpPr>
        <p:spPr>
          <a:xfrm>
            <a:off x="2443693" y="1543758"/>
            <a:ext cx="844802" cy="31752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NKH</a:t>
            </a:r>
          </a:p>
        </p:txBody>
      </p:sp>
      <p:cxnSp>
        <p:nvCxnSpPr>
          <p:cNvPr id="57" name="Straight Arrow Connector 56"/>
          <p:cNvCxnSpPr/>
          <p:nvPr/>
        </p:nvCxnSpPr>
        <p:spPr>
          <a:xfrm flipH="1">
            <a:off x="2335965" y="1981200"/>
            <a:ext cx="498944" cy="5103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2834909" y="1981200"/>
            <a:ext cx="1179046" cy="4710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719382" y="2385974"/>
            <a:ext cx="2034509" cy="923330"/>
          </a:xfrm>
          <a:prstGeom prst="rect">
            <a:avLst/>
          </a:prstGeom>
          <a:noFill/>
        </p:spPr>
        <p:txBody>
          <a:bodyPr wrap="square" rtlCol="0">
            <a:spAutoFit/>
          </a:bodyPr>
          <a:lstStyle/>
          <a:p>
            <a:r>
              <a:rPr lang="en-US" dirty="0"/>
              <a:t>Protein component</a:t>
            </a:r>
          </a:p>
          <a:p>
            <a:pPr marL="285750" indent="-285750">
              <a:buFont typeface="Arial"/>
              <a:buChar char="•"/>
            </a:pPr>
            <a:r>
              <a:rPr lang="en-US" dirty="0"/>
              <a:t>P-protein </a:t>
            </a:r>
            <a:r>
              <a:rPr lang="en-US" i="1" dirty="0"/>
              <a:t>GLDC</a:t>
            </a:r>
          </a:p>
          <a:p>
            <a:pPr marL="285750" indent="-285750">
              <a:buFont typeface="Arial"/>
              <a:buChar char="•"/>
            </a:pPr>
            <a:r>
              <a:rPr lang="en-US" dirty="0"/>
              <a:t>T-protein </a:t>
            </a:r>
            <a:r>
              <a:rPr lang="en-US" i="1" dirty="0"/>
              <a:t>AMT</a:t>
            </a:r>
          </a:p>
        </p:txBody>
      </p:sp>
      <p:cxnSp>
        <p:nvCxnSpPr>
          <p:cNvPr id="65" name="Straight Arrow Connector 64"/>
          <p:cNvCxnSpPr/>
          <p:nvPr/>
        </p:nvCxnSpPr>
        <p:spPr>
          <a:xfrm>
            <a:off x="918511" y="3143397"/>
            <a:ext cx="0" cy="4515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6" name="Rounded Rectangle 65"/>
          <p:cNvSpPr/>
          <p:nvPr/>
        </p:nvSpPr>
        <p:spPr>
          <a:xfrm>
            <a:off x="299083" y="3639431"/>
            <a:ext cx="1705081" cy="3297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Classic NKH</a:t>
            </a:r>
          </a:p>
        </p:txBody>
      </p:sp>
      <p:sp>
        <p:nvSpPr>
          <p:cNvPr id="67" name="TextBox 66"/>
          <p:cNvSpPr txBox="1"/>
          <p:nvPr/>
        </p:nvSpPr>
        <p:spPr>
          <a:xfrm>
            <a:off x="4095165" y="2473656"/>
            <a:ext cx="1262812" cy="584775"/>
          </a:xfrm>
          <a:prstGeom prst="rect">
            <a:avLst/>
          </a:prstGeom>
          <a:noFill/>
        </p:spPr>
        <p:txBody>
          <a:bodyPr wrap="square" rtlCol="0">
            <a:spAutoFit/>
          </a:bodyPr>
          <a:lstStyle/>
          <a:p>
            <a:r>
              <a:rPr lang="en-US" dirty="0"/>
              <a:t>Cofactor</a:t>
            </a:r>
          </a:p>
          <a:p>
            <a:r>
              <a:rPr lang="en-US" sz="1400" dirty="0"/>
              <a:t>Regulation?</a:t>
            </a:r>
            <a:endParaRPr lang="en-US" dirty="0"/>
          </a:p>
        </p:txBody>
      </p:sp>
      <p:sp>
        <p:nvSpPr>
          <p:cNvPr id="69" name="Rounded Rectangle 68"/>
          <p:cNvSpPr/>
          <p:nvPr/>
        </p:nvSpPr>
        <p:spPr>
          <a:xfrm>
            <a:off x="4033460" y="3075356"/>
            <a:ext cx="1238855" cy="64141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Variant</a:t>
            </a:r>
          </a:p>
          <a:p>
            <a:pPr algn="ctr"/>
            <a:r>
              <a:rPr lang="en-US" dirty="0"/>
              <a:t>NKH</a:t>
            </a:r>
          </a:p>
        </p:txBody>
      </p:sp>
      <p:cxnSp>
        <p:nvCxnSpPr>
          <p:cNvPr id="70" name="Straight Arrow Connector 69"/>
          <p:cNvCxnSpPr/>
          <p:nvPr/>
        </p:nvCxnSpPr>
        <p:spPr>
          <a:xfrm flipH="1">
            <a:off x="4754037" y="4526772"/>
            <a:ext cx="498944" cy="5103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4313747" y="5729837"/>
            <a:ext cx="1506343" cy="1169551"/>
          </a:xfrm>
          <a:prstGeom prst="rect">
            <a:avLst/>
          </a:prstGeom>
          <a:noFill/>
        </p:spPr>
        <p:txBody>
          <a:bodyPr wrap="square" rtlCol="0">
            <a:spAutoFit/>
          </a:bodyPr>
          <a:lstStyle/>
          <a:p>
            <a:pPr marL="285750" indent="-285750">
              <a:buFont typeface="Arial"/>
              <a:buChar char="•"/>
            </a:pPr>
            <a:r>
              <a:rPr lang="en-US" sz="1400" i="1" dirty="0"/>
              <a:t>LIAS – LIPT2</a:t>
            </a:r>
          </a:p>
          <a:p>
            <a:pPr marL="285750" indent="-285750">
              <a:buFont typeface="Arial"/>
              <a:buChar char="•"/>
            </a:pPr>
            <a:r>
              <a:rPr lang="en-US" sz="1400" i="1" dirty="0"/>
              <a:t>GLRX5</a:t>
            </a:r>
          </a:p>
          <a:p>
            <a:pPr marL="285750" indent="-285750">
              <a:buFont typeface="Arial"/>
              <a:buChar char="•"/>
            </a:pPr>
            <a:r>
              <a:rPr lang="en-US" sz="1400" i="1" dirty="0"/>
              <a:t>BOLA3</a:t>
            </a:r>
          </a:p>
          <a:p>
            <a:pPr marL="285750" indent="-285750">
              <a:buFont typeface="Arial"/>
              <a:buChar char="•"/>
            </a:pPr>
            <a:r>
              <a:rPr lang="en-US" sz="1400" i="1" dirty="0"/>
              <a:t>NFU1</a:t>
            </a:r>
          </a:p>
          <a:p>
            <a:pPr marL="285750" indent="-285750">
              <a:buFont typeface="Arial"/>
              <a:buChar char="•"/>
            </a:pPr>
            <a:r>
              <a:rPr lang="en-US" sz="1400" i="1" dirty="0"/>
              <a:t>IBA57</a:t>
            </a:r>
          </a:p>
        </p:txBody>
      </p:sp>
      <p:sp>
        <p:nvSpPr>
          <p:cNvPr id="23" name="Rounded Rectangle 22"/>
          <p:cNvSpPr/>
          <p:nvPr/>
        </p:nvSpPr>
        <p:spPr>
          <a:xfrm>
            <a:off x="4555594" y="4559407"/>
            <a:ext cx="544303" cy="272165"/>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Yes</a:t>
            </a:r>
          </a:p>
        </p:txBody>
      </p:sp>
      <p:cxnSp>
        <p:nvCxnSpPr>
          <p:cNvPr id="24" name="Straight Arrow Connector 23"/>
          <p:cNvCxnSpPr/>
          <p:nvPr/>
        </p:nvCxnSpPr>
        <p:spPr>
          <a:xfrm>
            <a:off x="5142539" y="2912883"/>
            <a:ext cx="1436529" cy="10417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5725918" y="5243988"/>
            <a:ext cx="1265754" cy="307777"/>
          </a:xfrm>
          <a:prstGeom prst="rect">
            <a:avLst/>
          </a:prstGeom>
          <a:noFill/>
        </p:spPr>
        <p:txBody>
          <a:bodyPr wrap="square" rtlCol="0">
            <a:spAutoFit/>
          </a:bodyPr>
          <a:lstStyle/>
          <a:p>
            <a:pPr marL="285750" indent="-285750">
              <a:buFont typeface="Arial"/>
              <a:buChar char="•"/>
            </a:pPr>
            <a:r>
              <a:rPr lang="en-US" sz="1400" dirty="0"/>
              <a:t>Unknown</a:t>
            </a:r>
          </a:p>
        </p:txBody>
      </p:sp>
      <p:sp>
        <p:nvSpPr>
          <p:cNvPr id="33" name="TextBox 32"/>
          <p:cNvSpPr txBox="1"/>
          <p:nvPr/>
        </p:nvSpPr>
        <p:spPr>
          <a:xfrm>
            <a:off x="5571844" y="1610502"/>
            <a:ext cx="3625680" cy="1815882"/>
          </a:xfrm>
          <a:prstGeom prst="rect">
            <a:avLst/>
          </a:prstGeom>
          <a:noFill/>
        </p:spPr>
        <p:txBody>
          <a:bodyPr wrap="square" rtlCol="0">
            <a:spAutoFit/>
          </a:bodyPr>
          <a:lstStyle/>
          <a:p>
            <a:pPr marL="285750" indent="-285750">
              <a:buFont typeface="Arial"/>
              <a:buChar char="•"/>
            </a:pPr>
            <a:r>
              <a:rPr lang="en-US" sz="1400" dirty="0"/>
              <a:t>Transient NKH </a:t>
            </a:r>
          </a:p>
          <a:p>
            <a:pPr marL="285750" indent="-285750">
              <a:buFont typeface="Arial"/>
              <a:buChar char="•"/>
            </a:pPr>
            <a:r>
              <a:rPr lang="en-US" sz="1400" dirty="0"/>
              <a:t>Extrinsic: IVIG</a:t>
            </a:r>
          </a:p>
          <a:p>
            <a:pPr marL="285750" indent="-285750">
              <a:buFont typeface="Arial"/>
              <a:buChar char="•"/>
            </a:pPr>
            <a:r>
              <a:rPr lang="en-US" sz="1400" dirty="0"/>
              <a:t>Organic acidemia: </a:t>
            </a:r>
            <a:r>
              <a:rPr lang="en-US" sz="1400" dirty="0" err="1"/>
              <a:t>Ketotic</a:t>
            </a:r>
            <a:r>
              <a:rPr lang="en-US" sz="1400" dirty="0"/>
              <a:t> hyperglycinemia </a:t>
            </a:r>
          </a:p>
          <a:p>
            <a:pPr marL="285750" indent="-285750">
              <a:buFont typeface="Arial"/>
              <a:buChar char="•"/>
            </a:pPr>
            <a:r>
              <a:rPr lang="en-US" sz="1400" dirty="0"/>
              <a:t>Medication: Valproate</a:t>
            </a:r>
          </a:p>
          <a:p>
            <a:pPr marL="285750" indent="-285750">
              <a:buFont typeface="Arial"/>
              <a:buChar char="•"/>
            </a:pPr>
            <a:r>
              <a:rPr lang="en-US" sz="1400" dirty="0"/>
              <a:t>NBS hyperglycinemia</a:t>
            </a:r>
          </a:p>
          <a:p>
            <a:pPr marL="285750" indent="-285750">
              <a:buFont typeface="Arial"/>
              <a:buChar char="•"/>
            </a:pPr>
            <a:r>
              <a:rPr lang="en-US" sz="1400" dirty="0"/>
              <a:t>Artificial: bloody CSF sample</a:t>
            </a:r>
          </a:p>
          <a:p>
            <a:pPr marL="285750" indent="-285750">
              <a:buFont typeface="Arial"/>
              <a:buChar char="•"/>
            </a:pPr>
            <a:r>
              <a:rPr lang="en-US" sz="1400" dirty="0"/>
              <a:t>Artefact: thrombin in serum tube</a:t>
            </a:r>
          </a:p>
          <a:p>
            <a:pPr marL="285750" indent="-285750">
              <a:buFont typeface="Arial"/>
              <a:buChar char="•"/>
            </a:pPr>
            <a:r>
              <a:rPr lang="en-US" sz="1400" dirty="0"/>
              <a:t>Vanishing white matter, POLG1, others</a:t>
            </a:r>
          </a:p>
        </p:txBody>
      </p:sp>
      <p:sp>
        <p:nvSpPr>
          <p:cNvPr id="31" name="Rounded Rectangle 30"/>
          <p:cNvSpPr/>
          <p:nvPr/>
        </p:nvSpPr>
        <p:spPr>
          <a:xfrm>
            <a:off x="6651072" y="3880647"/>
            <a:ext cx="2018456" cy="7030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Pyridoxal</a:t>
            </a:r>
            <a:r>
              <a:rPr lang="en-US" dirty="0"/>
              <a:t>-P deficiency</a:t>
            </a:r>
          </a:p>
        </p:txBody>
      </p:sp>
      <p:sp>
        <p:nvSpPr>
          <p:cNvPr id="34" name="TextBox 33"/>
          <p:cNvSpPr txBox="1"/>
          <p:nvPr/>
        </p:nvSpPr>
        <p:spPr>
          <a:xfrm>
            <a:off x="7333351" y="4709317"/>
            <a:ext cx="1991434" cy="954107"/>
          </a:xfrm>
          <a:prstGeom prst="rect">
            <a:avLst/>
          </a:prstGeom>
          <a:noFill/>
        </p:spPr>
        <p:txBody>
          <a:bodyPr wrap="square" rtlCol="0">
            <a:spAutoFit/>
          </a:bodyPr>
          <a:lstStyle/>
          <a:p>
            <a:pPr marL="285750" indent="-285750">
              <a:buFont typeface="Arial"/>
              <a:buChar char="•"/>
            </a:pPr>
            <a:r>
              <a:rPr lang="en-US" sz="1400" dirty="0"/>
              <a:t>PNPO deficiency</a:t>
            </a:r>
          </a:p>
          <a:p>
            <a:pPr marL="285750" indent="-285750">
              <a:buFont typeface="Arial"/>
              <a:buChar char="•"/>
            </a:pPr>
            <a:r>
              <a:rPr lang="en-US" sz="1400" dirty="0"/>
              <a:t>PDE</a:t>
            </a:r>
          </a:p>
          <a:p>
            <a:pPr marL="285750" indent="-285750">
              <a:buFont typeface="Arial"/>
              <a:buChar char="•"/>
            </a:pPr>
            <a:r>
              <a:rPr lang="en-US" sz="1400" dirty="0"/>
              <a:t>PLPBP</a:t>
            </a:r>
          </a:p>
          <a:p>
            <a:pPr marL="285750" indent="-285750">
              <a:buFont typeface="Arial"/>
              <a:buChar char="•"/>
            </a:pPr>
            <a:r>
              <a:rPr lang="en-US" sz="1400" dirty="0"/>
              <a:t>other</a:t>
            </a:r>
          </a:p>
        </p:txBody>
      </p:sp>
      <p:cxnSp>
        <p:nvCxnSpPr>
          <p:cNvPr id="35" name="Straight Arrow Connector 34"/>
          <p:cNvCxnSpPr/>
          <p:nvPr/>
        </p:nvCxnSpPr>
        <p:spPr>
          <a:xfrm>
            <a:off x="7178483" y="4583741"/>
            <a:ext cx="302892" cy="2638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5411004" y="4539298"/>
            <a:ext cx="680185" cy="6349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Rounded Rectangle 28"/>
          <p:cNvSpPr/>
          <p:nvPr/>
        </p:nvSpPr>
        <p:spPr>
          <a:xfrm>
            <a:off x="5491113" y="4559406"/>
            <a:ext cx="544303" cy="272165"/>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No</a:t>
            </a:r>
          </a:p>
        </p:txBody>
      </p:sp>
      <p:sp>
        <p:nvSpPr>
          <p:cNvPr id="37" name="Rounded Rectangle 36"/>
          <p:cNvSpPr/>
          <p:nvPr/>
        </p:nvSpPr>
        <p:spPr>
          <a:xfrm>
            <a:off x="3770092" y="5033039"/>
            <a:ext cx="2018456" cy="7030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Lipoate</a:t>
            </a:r>
            <a:r>
              <a:rPr lang="en-US" dirty="0"/>
              <a:t> Deficiency</a:t>
            </a:r>
          </a:p>
          <a:p>
            <a:pPr algn="ctr"/>
            <a:r>
              <a:rPr lang="en-US" dirty="0"/>
              <a:t>Syndromes</a:t>
            </a:r>
          </a:p>
        </p:txBody>
      </p:sp>
      <p:cxnSp>
        <p:nvCxnSpPr>
          <p:cNvPr id="38" name="Straight Arrow Connector 37"/>
          <p:cNvCxnSpPr/>
          <p:nvPr/>
        </p:nvCxnSpPr>
        <p:spPr>
          <a:xfrm>
            <a:off x="5099897" y="3804290"/>
            <a:ext cx="254906" cy="7551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Rounded Rectangle 29"/>
          <p:cNvSpPr/>
          <p:nvPr/>
        </p:nvSpPr>
        <p:spPr>
          <a:xfrm>
            <a:off x="4294096" y="4003819"/>
            <a:ext cx="2018456" cy="373636"/>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Lipoate</a:t>
            </a:r>
            <a:r>
              <a:rPr lang="en-US" dirty="0">
                <a:solidFill>
                  <a:schemeClr val="tx1"/>
                </a:solidFill>
              </a:rPr>
              <a:t> deficient?</a:t>
            </a:r>
          </a:p>
        </p:txBody>
      </p:sp>
      <p:sp>
        <p:nvSpPr>
          <p:cNvPr id="44" name="TextBox 43"/>
          <p:cNvSpPr txBox="1"/>
          <p:nvPr/>
        </p:nvSpPr>
        <p:spPr>
          <a:xfrm>
            <a:off x="670814" y="4629860"/>
            <a:ext cx="1632907" cy="646331"/>
          </a:xfrm>
          <a:prstGeom prst="rect">
            <a:avLst/>
          </a:prstGeom>
          <a:noFill/>
        </p:spPr>
        <p:txBody>
          <a:bodyPr wrap="square" rtlCol="0">
            <a:spAutoFit/>
          </a:bodyPr>
          <a:lstStyle/>
          <a:p>
            <a:pPr algn="ctr"/>
            <a:r>
              <a:rPr lang="en-US" dirty="0"/>
              <a:t>Developmental progress? </a:t>
            </a:r>
          </a:p>
        </p:txBody>
      </p:sp>
      <p:cxnSp>
        <p:nvCxnSpPr>
          <p:cNvPr id="45" name="Straight Arrow Connector 44"/>
          <p:cNvCxnSpPr/>
          <p:nvPr/>
        </p:nvCxnSpPr>
        <p:spPr>
          <a:xfrm>
            <a:off x="1437164" y="4028252"/>
            <a:ext cx="1291608" cy="1269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a:off x="299083" y="4028252"/>
            <a:ext cx="991098" cy="12479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Rounded Rectangle 47"/>
          <p:cNvSpPr/>
          <p:nvPr/>
        </p:nvSpPr>
        <p:spPr>
          <a:xfrm>
            <a:off x="1878762" y="4418073"/>
            <a:ext cx="544303" cy="272165"/>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Yes</a:t>
            </a:r>
          </a:p>
        </p:txBody>
      </p:sp>
      <p:sp>
        <p:nvSpPr>
          <p:cNvPr id="50" name="Rounded Rectangle 49"/>
          <p:cNvSpPr/>
          <p:nvPr/>
        </p:nvSpPr>
        <p:spPr>
          <a:xfrm>
            <a:off x="539869" y="4418073"/>
            <a:ext cx="544303" cy="272165"/>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No</a:t>
            </a:r>
          </a:p>
        </p:txBody>
      </p:sp>
      <p:sp>
        <p:nvSpPr>
          <p:cNvPr id="55" name="Rounded Rectangle 54"/>
          <p:cNvSpPr/>
          <p:nvPr/>
        </p:nvSpPr>
        <p:spPr>
          <a:xfrm>
            <a:off x="25600" y="5345055"/>
            <a:ext cx="1386512" cy="3297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Severe NKH</a:t>
            </a:r>
          </a:p>
        </p:txBody>
      </p:sp>
      <p:sp>
        <p:nvSpPr>
          <p:cNvPr id="56" name="Rounded Rectangle 55"/>
          <p:cNvSpPr/>
          <p:nvPr/>
        </p:nvSpPr>
        <p:spPr>
          <a:xfrm>
            <a:off x="1777145" y="5359669"/>
            <a:ext cx="1816980" cy="3297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Attenuated NKH</a:t>
            </a:r>
          </a:p>
        </p:txBody>
      </p:sp>
      <p:sp>
        <p:nvSpPr>
          <p:cNvPr id="59" name="TextBox 58"/>
          <p:cNvSpPr txBox="1"/>
          <p:nvPr/>
        </p:nvSpPr>
        <p:spPr>
          <a:xfrm>
            <a:off x="1763347" y="5844659"/>
            <a:ext cx="2250608" cy="738664"/>
          </a:xfrm>
          <a:prstGeom prst="rect">
            <a:avLst/>
          </a:prstGeom>
          <a:noFill/>
        </p:spPr>
        <p:txBody>
          <a:bodyPr wrap="square" rtlCol="0">
            <a:spAutoFit/>
          </a:bodyPr>
          <a:lstStyle/>
          <a:p>
            <a:pPr marL="285750" indent="-285750">
              <a:buFont typeface="Arial"/>
              <a:buChar char="•"/>
            </a:pPr>
            <a:r>
              <a:rPr lang="en-US" sz="1400" dirty="0"/>
              <a:t>Poor (DQ&lt;20)</a:t>
            </a:r>
          </a:p>
          <a:p>
            <a:pPr marL="285750" indent="-285750">
              <a:buFont typeface="Arial"/>
              <a:buChar char="•"/>
            </a:pPr>
            <a:r>
              <a:rPr lang="en-US" sz="1400" dirty="0"/>
              <a:t>Intermediate (DQ 20-50)</a:t>
            </a:r>
          </a:p>
          <a:p>
            <a:pPr marL="285750" indent="-285750">
              <a:buFont typeface="Arial"/>
              <a:buChar char="•"/>
            </a:pPr>
            <a:r>
              <a:rPr lang="en-US" sz="1400" dirty="0"/>
              <a:t>Good DQ&gt;50</a:t>
            </a:r>
          </a:p>
        </p:txBody>
      </p:sp>
      <p:cxnSp>
        <p:nvCxnSpPr>
          <p:cNvPr id="40" name="Straight Arrow Connector 39">
            <a:extLst>
              <a:ext uri="{FF2B5EF4-FFF2-40B4-BE49-F238E27FC236}">
                <a16:creationId xmlns:a16="http://schemas.microsoft.com/office/drawing/2014/main" id="{91064463-60FA-4A57-B932-DF1719304DAE}"/>
              </a:ext>
            </a:extLst>
          </p:cNvPr>
          <p:cNvCxnSpPr>
            <a:cxnSpLocks/>
          </p:cNvCxnSpPr>
          <p:nvPr/>
        </p:nvCxnSpPr>
        <p:spPr>
          <a:xfrm flipV="1">
            <a:off x="5516992" y="584753"/>
            <a:ext cx="147468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Rounded Rectangle 50">
            <a:extLst>
              <a:ext uri="{FF2B5EF4-FFF2-40B4-BE49-F238E27FC236}">
                <a16:creationId xmlns:a16="http://schemas.microsoft.com/office/drawing/2014/main" id="{5CC782D4-4C8F-42FA-98C4-DBE660CA19E7}"/>
              </a:ext>
            </a:extLst>
          </p:cNvPr>
          <p:cNvSpPr/>
          <p:nvPr/>
        </p:nvSpPr>
        <p:spPr>
          <a:xfrm>
            <a:off x="5704097" y="452488"/>
            <a:ext cx="1077703" cy="272165"/>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CSF only</a:t>
            </a:r>
          </a:p>
        </p:txBody>
      </p:sp>
      <p:sp>
        <p:nvSpPr>
          <p:cNvPr id="60" name="Rounded Rectangle 52">
            <a:extLst>
              <a:ext uri="{FF2B5EF4-FFF2-40B4-BE49-F238E27FC236}">
                <a16:creationId xmlns:a16="http://schemas.microsoft.com/office/drawing/2014/main" id="{CF31CDD1-4CF9-47EC-BA72-96988821FEBF}"/>
              </a:ext>
            </a:extLst>
          </p:cNvPr>
          <p:cNvSpPr/>
          <p:nvPr/>
        </p:nvSpPr>
        <p:spPr>
          <a:xfrm>
            <a:off x="7162800" y="476577"/>
            <a:ext cx="1474680" cy="5140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GLYT1 deficiency</a:t>
            </a:r>
          </a:p>
        </p:txBody>
      </p:sp>
      <p:sp>
        <p:nvSpPr>
          <p:cNvPr id="62" name="TextBox 61">
            <a:extLst>
              <a:ext uri="{FF2B5EF4-FFF2-40B4-BE49-F238E27FC236}">
                <a16:creationId xmlns:a16="http://schemas.microsoft.com/office/drawing/2014/main" id="{4F13D009-304C-418A-B1BA-2928B8A6B752}"/>
              </a:ext>
            </a:extLst>
          </p:cNvPr>
          <p:cNvSpPr txBox="1"/>
          <p:nvPr/>
        </p:nvSpPr>
        <p:spPr>
          <a:xfrm>
            <a:off x="7467600" y="927318"/>
            <a:ext cx="1759471" cy="954107"/>
          </a:xfrm>
          <a:prstGeom prst="rect">
            <a:avLst/>
          </a:prstGeom>
          <a:noFill/>
        </p:spPr>
        <p:txBody>
          <a:bodyPr wrap="square" rtlCol="0">
            <a:spAutoFit/>
          </a:bodyPr>
          <a:lstStyle/>
          <a:p>
            <a:pPr marL="285750" indent="-285750">
              <a:buFont typeface="Arial"/>
              <a:buChar char="•"/>
            </a:pPr>
            <a:r>
              <a:rPr lang="en-US" sz="1400" dirty="0"/>
              <a:t>Spasticity</a:t>
            </a:r>
          </a:p>
          <a:p>
            <a:pPr marL="285750" indent="-285750">
              <a:buFont typeface="Arial"/>
              <a:buChar char="•"/>
            </a:pPr>
            <a:r>
              <a:rPr lang="en-US" sz="1400" dirty="0"/>
              <a:t>Arthrogryposis</a:t>
            </a:r>
          </a:p>
          <a:p>
            <a:pPr marL="285750" indent="-285750">
              <a:buFont typeface="Arial"/>
              <a:buChar char="•"/>
            </a:pPr>
            <a:r>
              <a:rPr lang="en-US" sz="1400" dirty="0"/>
              <a:t>Prolonged apnea</a:t>
            </a:r>
          </a:p>
          <a:p>
            <a:pPr marL="285750" indent="-285750">
              <a:buFont typeface="Arial"/>
              <a:buChar char="•"/>
            </a:pPr>
            <a:r>
              <a:rPr lang="en-US" sz="1400" dirty="0"/>
              <a:t>Hyperekplexia</a:t>
            </a:r>
          </a:p>
        </p:txBody>
      </p:sp>
      <p:sp>
        <p:nvSpPr>
          <p:cNvPr id="63" name="Rounded Rectangle 52">
            <a:extLst>
              <a:ext uri="{FF2B5EF4-FFF2-40B4-BE49-F238E27FC236}">
                <a16:creationId xmlns:a16="http://schemas.microsoft.com/office/drawing/2014/main" id="{81563936-93B3-49F0-9B12-E243AB7FD789}"/>
              </a:ext>
            </a:extLst>
          </p:cNvPr>
          <p:cNvSpPr/>
          <p:nvPr/>
        </p:nvSpPr>
        <p:spPr>
          <a:xfrm>
            <a:off x="2971800" y="0"/>
            <a:ext cx="3257872" cy="317526"/>
          </a:xfrm>
          <a:prstGeom prst="roundRect">
            <a:avLst/>
          </a:prstGeom>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Glycine encephalopathies</a:t>
            </a:r>
          </a:p>
        </p:txBody>
      </p:sp>
      <p:cxnSp>
        <p:nvCxnSpPr>
          <p:cNvPr id="64" name="Straight Arrow Connector 63">
            <a:extLst>
              <a:ext uri="{FF2B5EF4-FFF2-40B4-BE49-F238E27FC236}">
                <a16:creationId xmlns:a16="http://schemas.microsoft.com/office/drawing/2014/main" id="{1959B9FA-B48B-4352-8335-A50A7B88C909}"/>
              </a:ext>
            </a:extLst>
          </p:cNvPr>
          <p:cNvCxnSpPr>
            <a:cxnSpLocks/>
            <a:stCxn id="54" idx="1"/>
          </p:cNvCxnSpPr>
          <p:nvPr/>
        </p:nvCxnSpPr>
        <p:spPr>
          <a:xfrm flipH="1" flipV="1">
            <a:off x="1676401" y="1701983"/>
            <a:ext cx="767292" cy="5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8" name="Rounded Rectangle 54">
            <a:extLst>
              <a:ext uri="{FF2B5EF4-FFF2-40B4-BE49-F238E27FC236}">
                <a16:creationId xmlns:a16="http://schemas.microsoft.com/office/drawing/2014/main" id="{EE3C759A-321D-4FA6-8B28-02556B7F48B6}"/>
              </a:ext>
            </a:extLst>
          </p:cNvPr>
          <p:cNvSpPr/>
          <p:nvPr/>
        </p:nvSpPr>
        <p:spPr>
          <a:xfrm>
            <a:off x="539868" y="1575282"/>
            <a:ext cx="1024643" cy="3297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t>HCFC1</a:t>
            </a:r>
          </a:p>
        </p:txBody>
      </p:sp>
      <p:sp>
        <p:nvSpPr>
          <p:cNvPr id="72" name="TextBox 71">
            <a:extLst>
              <a:ext uri="{FF2B5EF4-FFF2-40B4-BE49-F238E27FC236}">
                <a16:creationId xmlns:a16="http://schemas.microsoft.com/office/drawing/2014/main" id="{597F2F87-C492-4E76-8166-2E25AD164D3E}"/>
              </a:ext>
            </a:extLst>
          </p:cNvPr>
          <p:cNvSpPr txBox="1"/>
          <p:nvPr/>
        </p:nvSpPr>
        <p:spPr>
          <a:xfrm>
            <a:off x="97363" y="1934768"/>
            <a:ext cx="1759471" cy="523220"/>
          </a:xfrm>
          <a:prstGeom prst="rect">
            <a:avLst/>
          </a:prstGeom>
          <a:noFill/>
        </p:spPr>
        <p:txBody>
          <a:bodyPr wrap="square" rtlCol="0">
            <a:spAutoFit/>
          </a:bodyPr>
          <a:lstStyle/>
          <a:p>
            <a:pPr marL="285750" indent="-285750">
              <a:buFont typeface="Arial"/>
              <a:buChar char="•"/>
            </a:pPr>
            <a:r>
              <a:rPr lang="en-US" sz="1400" dirty="0"/>
              <a:t>Homocysteine &amp;</a:t>
            </a:r>
          </a:p>
          <a:p>
            <a:r>
              <a:rPr lang="en-US" sz="1400" dirty="0"/>
              <a:t>MMA elevation</a:t>
            </a:r>
          </a:p>
        </p:txBody>
      </p:sp>
      <p:sp>
        <p:nvSpPr>
          <p:cNvPr id="73" name="Rounded Rectangle 51">
            <a:extLst>
              <a:ext uri="{FF2B5EF4-FFF2-40B4-BE49-F238E27FC236}">
                <a16:creationId xmlns:a16="http://schemas.microsoft.com/office/drawing/2014/main" id="{C5284BED-174D-4AE4-9FD5-1BBEAFBFF019}"/>
              </a:ext>
            </a:extLst>
          </p:cNvPr>
          <p:cNvSpPr/>
          <p:nvPr/>
        </p:nvSpPr>
        <p:spPr>
          <a:xfrm>
            <a:off x="1902765" y="1556635"/>
            <a:ext cx="459435" cy="272165"/>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TF</a:t>
            </a:r>
          </a:p>
        </p:txBody>
      </p:sp>
    </p:spTree>
    <p:extLst>
      <p:ext uri="{BB962C8B-B14F-4D97-AF65-F5344CB8AC3E}">
        <p14:creationId xmlns:p14="http://schemas.microsoft.com/office/powerpoint/2010/main" val="2793025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563562"/>
          </a:xfrm>
        </p:spPr>
        <p:txBody>
          <a:bodyPr/>
          <a:lstStyle/>
          <a:p>
            <a:pPr eaLnBrk="1" hangingPunct="1"/>
            <a:r>
              <a:rPr lang="en-US" sz="2800" dirty="0"/>
              <a:t>Cellular basis </a:t>
            </a:r>
          </a:p>
        </p:txBody>
      </p:sp>
      <p:sp>
        <p:nvSpPr>
          <p:cNvPr id="12291" name="Rectangle 3"/>
          <p:cNvSpPr>
            <a:spLocks noGrp="1" noChangeArrowheads="1"/>
          </p:cNvSpPr>
          <p:nvPr>
            <p:ph type="body" sz="half" idx="1"/>
          </p:nvPr>
        </p:nvSpPr>
        <p:spPr>
          <a:xfrm>
            <a:off x="228600" y="914400"/>
            <a:ext cx="8534400" cy="3200400"/>
          </a:xfrm>
        </p:spPr>
        <p:txBody>
          <a:bodyPr>
            <a:noAutofit/>
          </a:bodyPr>
          <a:lstStyle/>
          <a:p>
            <a:pPr eaLnBrk="1" hangingPunct="1">
              <a:buFontTx/>
              <a:buNone/>
            </a:pPr>
            <a:r>
              <a:rPr lang="en-US" sz="2000" dirty="0"/>
              <a:t>Where is the enzyme?</a:t>
            </a:r>
          </a:p>
          <a:p>
            <a:pPr eaLnBrk="1" hangingPunct="1">
              <a:buFontTx/>
              <a:buNone/>
            </a:pPr>
            <a:endParaRPr lang="en-US" sz="2000" dirty="0"/>
          </a:p>
          <a:p>
            <a:pPr eaLnBrk="1" hangingPunct="1">
              <a:buFontTx/>
              <a:buNone/>
            </a:pPr>
            <a:r>
              <a:rPr lang="en-US" sz="2000" dirty="0"/>
              <a:t>Glycine cleavage enzyme present in</a:t>
            </a:r>
            <a:endParaRPr lang="en-US" sz="2000" b="1" dirty="0"/>
          </a:p>
          <a:p>
            <a:pPr eaLnBrk="1" hangingPunct="1"/>
            <a:r>
              <a:rPr lang="en-US" sz="2000" b="1" dirty="0"/>
              <a:t>Liver </a:t>
            </a:r>
            <a:r>
              <a:rPr lang="en-US" sz="2000" dirty="0"/>
              <a:t>(Hepatocytes) and some kidney cells</a:t>
            </a:r>
          </a:p>
          <a:p>
            <a:pPr eaLnBrk="1" hangingPunct="1"/>
            <a:r>
              <a:rPr lang="en-US" sz="2000" b="1" dirty="0"/>
              <a:t>Placenta</a:t>
            </a:r>
            <a:endParaRPr lang="en-US" sz="2000" dirty="0"/>
          </a:p>
          <a:p>
            <a:pPr eaLnBrk="1" hangingPunct="1"/>
            <a:r>
              <a:rPr lang="en-US" sz="2000" dirty="0"/>
              <a:t>Adult </a:t>
            </a:r>
            <a:r>
              <a:rPr lang="en-US" sz="2000" b="1" dirty="0"/>
              <a:t>brain</a:t>
            </a:r>
            <a:r>
              <a:rPr lang="en-US" sz="2000" dirty="0"/>
              <a:t>: </a:t>
            </a:r>
            <a:r>
              <a:rPr lang="en-US" sz="2000" b="1" dirty="0"/>
              <a:t>Astrocytes</a:t>
            </a:r>
            <a:r>
              <a:rPr lang="en-US" sz="2000" dirty="0"/>
              <a:t>: in the rostral part of the brain (not spinal cord, little brain stem)</a:t>
            </a:r>
          </a:p>
          <a:p>
            <a:pPr eaLnBrk="1" hangingPunct="1"/>
            <a:r>
              <a:rPr lang="en-US" sz="2000" dirty="0"/>
              <a:t>Determined by where the P-protein is</a:t>
            </a:r>
          </a:p>
          <a:p>
            <a:pPr eaLnBrk="1" hangingPunct="1"/>
            <a:r>
              <a:rPr lang="en-US" sz="2000" dirty="0"/>
              <a:t>H-protein is universal for lipoate synthesis</a:t>
            </a:r>
          </a:p>
          <a:p>
            <a:endParaRPr lang="en-US" sz="2000" b="1" dirty="0"/>
          </a:p>
          <a:p>
            <a:r>
              <a:rPr lang="en-US" sz="2000" b="1" dirty="0"/>
              <a:t>Pathology</a:t>
            </a:r>
          </a:p>
          <a:p>
            <a:pPr lvl="1"/>
            <a:r>
              <a:rPr lang="en-US" sz="1800" dirty="0"/>
              <a:t>Spongiosis: </a:t>
            </a:r>
          </a:p>
          <a:p>
            <a:pPr marL="457200" lvl="1" indent="0">
              <a:buNone/>
            </a:pPr>
            <a:r>
              <a:rPr lang="en-US" sz="1800" dirty="0"/>
              <a:t>Splitting of myelin lamellae </a:t>
            </a:r>
          </a:p>
          <a:p>
            <a:pPr marL="457200" lvl="1" indent="0">
              <a:buNone/>
            </a:pPr>
            <a:r>
              <a:rPr lang="en-US" sz="1800" dirty="0"/>
              <a:t>at extracellular space, outer side of myelin</a:t>
            </a:r>
          </a:p>
          <a:p>
            <a:pPr marL="0" indent="0" eaLnBrk="1" hangingPunct="1">
              <a:buNone/>
            </a:pPr>
            <a:endParaRPr lang="en-US" sz="2000" dirty="0"/>
          </a:p>
        </p:txBody>
      </p:sp>
      <p:pic>
        <p:nvPicPr>
          <p:cNvPr id="4" name="Picture 1027" descr="C:\Mijn documenten\research\NKH\NKH Round-Table\NKH97S136CERBL25HE.JPG">
            <a:extLst>
              <a:ext uri="{FF2B5EF4-FFF2-40B4-BE49-F238E27FC236}">
                <a16:creationId xmlns:a16="http://schemas.microsoft.com/office/drawing/2014/main" id="{7D9E3C46-1FB9-4E5C-AAF7-E7C0DA1E370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05400" y="3810000"/>
            <a:ext cx="3886200" cy="2899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23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6200"/>
            <a:ext cx="8229600" cy="715962"/>
          </a:xfrm>
        </p:spPr>
        <p:txBody>
          <a:bodyPr>
            <a:normAutofit/>
          </a:bodyPr>
          <a:lstStyle/>
          <a:p>
            <a:pPr eaLnBrk="1" hangingPunct="1"/>
            <a:r>
              <a:rPr lang="en-US" dirty="0"/>
              <a:t>Severe NKH</a:t>
            </a:r>
          </a:p>
        </p:txBody>
      </p:sp>
      <p:sp>
        <p:nvSpPr>
          <p:cNvPr id="8195" name="Rectangle 3"/>
          <p:cNvSpPr>
            <a:spLocks noGrp="1" noChangeArrowheads="1"/>
          </p:cNvSpPr>
          <p:nvPr>
            <p:ph type="body" idx="1"/>
          </p:nvPr>
        </p:nvSpPr>
        <p:spPr>
          <a:xfrm>
            <a:off x="228600" y="533400"/>
            <a:ext cx="8686800" cy="6388274"/>
          </a:xfrm>
        </p:spPr>
        <p:txBody>
          <a:bodyPr>
            <a:noAutofit/>
          </a:bodyPr>
          <a:lstStyle/>
          <a:p>
            <a:pPr eaLnBrk="1" hangingPunct="1"/>
            <a:r>
              <a:rPr lang="en-US" sz="2000" dirty="0"/>
              <a:t>Neonatal phase: </a:t>
            </a:r>
            <a:endParaRPr lang="en-US" sz="2000" i="1" dirty="0">
              <a:solidFill>
                <a:srgbClr val="0070C0"/>
              </a:solidFill>
            </a:endParaRPr>
          </a:p>
          <a:p>
            <a:pPr lvl="1" eaLnBrk="1" hangingPunct="1"/>
            <a:r>
              <a:rPr lang="en-US" sz="2000" dirty="0"/>
              <a:t>First three days: lethargy, poor drinking, into coma</a:t>
            </a:r>
          </a:p>
          <a:p>
            <a:pPr lvl="2" eaLnBrk="1" hangingPunct="1"/>
            <a:r>
              <a:rPr lang="en-US" sz="2000" dirty="0"/>
              <a:t>No response to stimuli, including brain stem reflexes</a:t>
            </a:r>
          </a:p>
          <a:p>
            <a:pPr lvl="2" eaLnBrk="1" hangingPunct="1"/>
            <a:r>
              <a:rPr lang="en-US" sz="2000" dirty="0"/>
              <a:t>Hypotonia pronounced, hiccupping, myoclonic spasms</a:t>
            </a:r>
          </a:p>
          <a:p>
            <a:pPr lvl="2" eaLnBrk="1" hangingPunct="1"/>
            <a:r>
              <a:rPr lang="en-US" sz="2000" dirty="0"/>
              <a:t>Apnea (85%), may require ventilator support first 2-3 weeks</a:t>
            </a:r>
          </a:p>
          <a:p>
            <a:pPr lvl="2" eaLnBrk="1" hangingPunct="1"/>
            <a:r>
              <a:rPr lang="en-US" sz="2000" dirty="0"/>
              <a:t>EEG: burst suppression pattern</a:t>
            </a:r>
          </a:p>
          <a:p>
            <a:pPr eaLnBrk="1" hangingPunct="1">
              <a:lnSpc>
                <a:spcPct val="90000"/>
              </a:lnSpc>
            </a:pPr>
            <a:r>
              <a:rPr lang="en-US" sz="2000" dirty="0"/>
              <a:t>Early Infancy:	</a:t>
            </a:r>
            <a:endParaRPr lang="en-US" sz="2000" i="1" dirty="0">
              <a:solidFill>
                <a:srgbClr val="0070C0"/>
              </a:solidFill>
            </a:endParaRPr>
          </a:p>
          <a:p>
            <a:pPr lvl="1" eaLnBrk="1" hangingPunct="1">
              <a:lnSpc>
                <a:spcPct val="90000"/>
              </a:lnSpc>
            </a:pPr>
            <a:r>
              <a:rPr lang="en-US" sz="2000" dirty="0"/>
              <a:t>All: resume breathing (D10-21)</a:t>
            </a:r>
          </a:p>
          <a:p>
            <a:pPr lvl="1" eaLnBrk="1" hangingPunct="1">
              <a:lnSpc>
                <a:spcPct val="90000"/>
              </a:lnSpc>
            </a:pPr>
            <a:r>
              <a:rPr lang="en-US" sz="2000" dirty="0"/>
              <a:t>Some but not all: improved contact, often drinking spontaneously</a:t>
            </a:r>
          </a:p>
          <a:p>
            <a:pPr eaLnBrk="1" hangingPunct="1">
              <a:lnSpc>
                <a:spcPct val="90000"/>
              </a:lnSpc>
            </a:pPr>
            <a:r>
              <a:rPr lang="en-US" sz="2000" dirty="0"/>
              <a:t>Late infancy (3-12 months):</a:t>
            </a:r>
            <a:endParaRPr lang="en-US" sz="2000" i="1" dirty="0">
              <a:solidFill>
                <a:srgbClr val="0070C0"/>
              </a:solidFill>
            </a:endParaRPr>
          </a:p>
          <a:p>
            <a:pPr lvl="1">
              <a:lnSpc>
                <a:spcPct val="90000"/>
              </a:lnSpc>
            </a:pPr>
            <a:r>
              <a:rPr lang="en-US" sz="2000" b="1" dirty="0">
                <a:solidFill>
                  <a:srgbClr val="FF0000"/>
                </a:solidFill>
              </a:rPr>
              <a:t>No or minimal developmental progress</a:t>
            </a:r>
            <a:r>
              <a:rPr lang="en-US" sz="2000" dirty="0"/>
              <a:t>: only smile, coo or rolling over</a:t>
            </a:r>
          </a:p>
          <a:p>
            <a:pPr lvl="1" eaLnBrk="1" hangingPunct="1">
              <a:lnSpc>
                <a:spcPct val="90000"/>
              </a:lnSpc>
            </a:pPr>
            <a:r>
              <a:rPr lang="en-US" sz="2000" dirty="0"/>
              <a:t>Pyramidal tract signs (Babinski, hyperreflexia, spasticity)</a:t>
            </a:r>
          </a:p>
          <a:p>
            <a:pPr lvl="1">
              <a:lnSpc>
                <a:spcPct val="90000"/>
              </a:lnSpc>
            </a:pPr>
            <a:r>
              <a:rPr lang="en-US" sz="2000" dirty="0"/>
              <a:t>Increasing seizures, increasing antiepileptic medications (therapy resistant)</a:t>
            </a:r>
          </a:p>
          <a:p>
            <a:pPr lvl="2" eaLnBrk="1" hangingPunct="1">
              <a:lnSpc>
                <a:spcPct val="90000"/>
              </a:lnSpc>
            </a:pPr>
            <a:r>
              <a:rPr lang="en-US" sz="2000" dirty="0"/>
              <a:t>EEG: hypsarrhythmia, then multifocal epilepsy</a:t>
            </a:r>
          </a:p>
          <a:p>
            <a:pPr lvl="1">
              <a:lnSpc>
                <a:spcPct val="90000"/>
              </a:lnSpc>
            </a:pPr>
            <a:r>
              <a:rPr lang="en-US" sz="2000" dirty="0"/>
              <a:t>Cortical blindness</a:t>
            </a:r>
            <a:endParaRPr lang="en-US" sz="2400" dirty="0"/>
          </a:p>
          <a:p>
            <a:pPr lvl="1">
              <a:lnSpc>
                <a:spcPct val="90000"/>
              </a:lnSpc>
            </a:pPr>
            <a:r>
              <a:rPr lang="en-US" sz="2000" dirty="0"/>
              <a:t>Feeding: usually by tube feeding</a:t>
            </a:r>
          </a:p>
          <a:p>
            <a:pPr eaLnBrk="1" hangingPunct="1">
              <a:lnSpc>
                <a:spcPct val="90000"/>
              </a:lnSpc>
            </a:pPr>
            <a:r>
              <a:rPr lang="en-US" sz="2000" dirty="0"/>
              <a:t>Late: scoliosis, hip dislocation, poor feeding status, respiratory compromise (need secretion management)</a:t>
            </a:r>
          </a:p>
          <a:p>
            <a:pPr eaLnBrk="1" hangingPunct="1"/>
            <a:endParaRPr lang="en-US" sz="2000" dirty="0"/>
          </a:p>
          <a:p>
            <a:pPr lvl="3" eaLnBrk="1" hangingPunct="1"/>
            <a:endParaRPr lang="en-US" sz="2400" dirty="0"/>
          </a:p>
        </p:txBody>
      </p:sp>
      <p:sp>
        <p:nvSpPr>
          <p:cNvPr id="8196" name="TextBox 3"/>
          <p:cNvSpPr txBox="1">
            <a:spLocks noChangeArrowheads="1"/>
          </p:cNvSpPr>
          <p:nvPr/>
        </p:nvSpPr>
        <p:spPr bwMode="auto">
          <a:xfrm>
            <a:off x="6400800" y="914400"/>
            <a:ext cx="1582738" cy="369888"/>
          </a:xfrm>
          <a:prstGeom prst="rect">
            <a:avLst/>
          </a:prstGeom>
          <a:noFill/>
          <a:ln w="9525">
            <a:noFill/>
            <a:miter lim="800000"/>
            <a:headEnd/>
            <a:tailEnd/>
          </a:ln>
        </p:spPr>
        <p:txBody>
          <a:bodyPr wrap="none">
            <a:spAutoFit/>
          </a:bodyPr>
          <a:lstStyle/>
          <a:p>
            <a:r>
              <a:rPr lang="en-US" i="1" dirty="0"/>
              <a:t>(classic NKH)</a:t>
            </a:r>
          </a:p>
        </p:txBody>
      </p:sp>
    </p:spTree>
    <p:extLst>
      <p:ext uri="{BB962C8B-B14F-4D97-AF65-F5344CB8AC3E}">
        <p14:creationId xmlns:p14="http://schemas.microsoft.com/office/powerpoint/2010/main" val="2321539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dirty="0"/>
              <a:t>Attenuated NKH</a:t>
            </a:r>
          </a:p>
        </p:txBody>
      </p:sp>
      <p:sp>
        <p:nvSpPr>
          <p:cNvPr id="3" name="Content Placeholder 2"/>
          <p:cNvSpPr>
            <a:spLocks noGrp="1"/>
          </p:cNvSpPr>
          <p:nvPr>
            <p:ph idx="1"/>
          </p:nvPr>
        </p:nvSpPr>
        <p:spPr>
          <a:xfrm>
            <a:off x="457200" y="457200"/>
            <a:ext cx="8229600" cy="6096000"/>
          </a:xfrm>
        </p:spPr>
        <p:txBody>
          <a:bodyPr>
            <a:noAutofit/>
          </a:bodyPr>
          <a:lstStyle/>
          <a:p>
            <a:r>
              <a:rPr lang="en-US" sz="2000" dirty="0"/>
              <a:t>Presentation: </a:t>
            </a:r>
          </a:p>
          <a:p>
            <a:pPr lvl="1"/>
            <a:r>
              <a:rPr lang="en-US" sz="2000" dirty="0"/>
              <a:t>neonatal period (50%) (resemble severe NKH)</a:t>
            </a:r>
          </a:p>
          <a:p>
            <a:pPr lvl="1"/>
            <a:r>
              <a:rPr lang="en-US" sz="2000" dirty="0"/>
              <a:t>Infancy: first months; if later: attenuated good</a:t>
            </a:r>
          </a:p>
          <a:p>
            <a:pPr lvl="1"/>
            <a:r>
              <a:rPr lang="en-US" sz="2000" dirty="0"/>
              <a:t>Presentation: Hypotonia, lethargy, coma, seizures (treatable)</a:t>
            </a:r>
          </a:p>
          <a:p>
            <a:r>
              <a:rPr lang="en-US" sz="2000" b="1" dirty="0">
                <a:solidFill>
                  <a:srgbClr val="FF0000"/>
                </a:solidFill>
              </a:rPr>
              <a:t>Variable developmental progress</a:t>
            </a:r>
          </a:p>
          <a:p>
            <a:pPr lvl="1">
              <a:buFont typeface="Wingdings" panose="05000000000000000000" pitchFamily="2" charset="2"/>
              <a:buChar char="Ø"/>
            </a:pPr>
            <a:r>
              <a:rPr lang="en-US" sz="2000" dirty="0"/>
              <a:t>Learn to grasp, sit, walk, communicate</a:t>
            </a:r>
          </a:p>
          <a:p>
            <a:pPr lvl="1"/>
            <a:r>
              <a:rPr lang="en-US" sz="2000" b="1" dirty="0">
                <a:solidFill>
                  <a:srgbClr val="FF0000"/>
                </a:solidFill>
              </a:rPr>
              <a:t>Poor phenotype</a:t>
            </a:r>
            <a:r>
              <a:rPr lang="en-US" sz="2000" dirty="0"/>
              <a:t>: DQ &lt;20, seizures, autistic, absent speech </a:t>
            </a:r>
          </a:p>
          <a:p>
            <a:pPr lvl="1"/>
            <a:r>
              <a:rPr lang="en-US" sz="2000" b="1" dirty="0">
                <a:solidFill>
                  <a:srgbClr val="FF0000"/>
                </a:solidFill>
              </a:rPr>
              <a:t>Intermediate</a:t>
            </a:r>
            <a:r>
              <a:rPr lang="en-US" sz="2000" dirty="0"/>
              <a:t>: DQ 20-50, hyperactive, chorea, poor speech, seizures </a:t>
            </a:r>
          </a:p>
          <a:p>
            <a:pPr lvl="1"/>
            <a:r>
              <a:rPr lang="en-US" sz="2000" b="1" dirty="0">
                <a:solidFill>
                  <a:srgbClr val="FF0000"/>
                </a:solidFill>
              </a:rPr>
              <a:t>Good phenotype</a:t>
            </a:r>
            <a:r>
              <a:rPr lang="en-US" sz="2000" dirty="0"/>
              <a:t>: DQ 50-80, mainly hyperactive/behavioral issues</a:t>
            </a:r>
          </a:p>
          <a:p>
            <a:pPr lvl="1"/>
            <a:r>
              <a:rPr lang="en-US" sz="2000" dirty="0"/>
              <a:t>Mildest case: only ADHD</a:t>
            </a:r>
          </a:p>
          <a:p>
            <a:r>
              <a:rPr lang="en-US" sz="2000" dirty="0"/>
              <a:t>Mild or no pyramidal tract signs</a:t>
            </a:r>
          </a:p>
          <a:p>
            <a:r>
              <a:rPr lang="en-US" sz="2000" dirty="0"/>
              <a:t>Seizures: </a:t>
            </a:r>
          </a:p>
          <a:p>
            <a:pPr lvl="1"/>
            <a:r>
              <a:rPr lang="en-US" sz="2000" dirty="0"/>
              <a:t>None, or treatable with benzoate/dextromethorphan</a:t>
            </a:r>
          </a:p>
          <a:p>
            <a:pPr lvl="1"/>
            <a:r>
              <a:rPr lang="en-US" sz="2000" dirty="0"/>
              <a:t>Can require one or two anticonvulsants - treatable</a:t>
            </a:r>
          </a:p>
          <a:p>
            <a:r>
              <a:rPr lang="en-US" sz="2000" b="1" dirty="0"/>
              <a:t>Hyperactivity!, chorea</a:t>
            </a:r>
            <a:r>
              <a:rPr lang="en-US" sz="2000" dirty="0"/>
              <a:t> and ataxia can also be present </a:t>
            </a:r>
          </a:p>
          <a:p>
            <a:r>
              <a:rPr lang="en-US" sz="2000" dirty="0"/>
              <a:t>Episodic lethargy, usually with infections</a:t>
            </a:r>
          </a:p>
          <a:p>
            <a:r>
              <a:rPr lang="en-US" sz="2000" dirty="0"/>
              <a:t>Severe adverse reaction to valproate, sometimes with vigabatrin</a:t>
            </a:r>
          </a:p>
          <a:p>
            <a:endParaRPr lang="en-US" sz="2000" dirty="0"/>
          </a:p>
          <a:p>
            <a:endParaRPr lang="en-US" sz="2000" dirty="0"/>
          </a:p>
          <a:p>
            <a:pPr lvl="1"/>
            <a:endParaRPr lang="en-US" sz="2000" dirty="0"/>
          </a:p>
          <a:p>
            <a:endParaRPr lang="en-US" sz="2000" dirty="0"/>
          </a:p>
        </p:txBody>
      </p:sp>
    </p:spTree>
    <p:extLst>
      <p:ext uri="{BB962C8B-B14F-4D97-AF65-F5344CB8AC3E}">
        <p14:creationId xmlns:p14="http://schemas.microsoft.com/office/powerpoint/2010/main" val="1988649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3377</TotalTime>
  <Words>3878</Words>
  <Application>Microsoft Office PowerPoint</Application>
  <PresentationFormat>On-screen Show (4:3)</PresentationFormat>
  <Paragraphs>731</Paragraphs>
  <Slides>58</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7" baseType="lpstr">
      <vt:lpstr>arial</vt:lpstr>
      <vt:lpstr>arial</vt:lpstr>
      <vt:lpstr>Calibri</vt:lpstr>
      <vt:lpstr>Calibri Light</vt:lpstr>
      <vt:lpstr>Symbol</vt:lpstr>
      <vt:lpstr>Times New Roman</vt:lpstr>
      <vt:lpstr>Wingdings</vt:lpstr>
      <vt:lpstr>Office Theme</vt:lpstr>
      <vt:lpstr>Acrobat Document</vt:lpstr>
      <vt:lpstr>Amino acid disorders II</vt:lpstr>
      <vt:lpstr>Glycine</vt:lpstr>
      <vt:lpstr>Glycine encephalopathies: nosology</vt:lpstr>
      <vt:lpstr>Glycine cleavage enzyme</vt:lpstr>
      <vt:lpstr>PowerPoint Presentation</vt:lpstr>
      <vt:lpstr>PowerPoint Presentation</vt:lpstr>
      <vt:lpstr>Cellular basis </vt:lpstr>
      <vt:lpstr>Severe NKH</vt:lpstr>
      <vt:lpstr>Attenuated NKH</vt:lpstr>
      <vt:lpstr>Epilepsy - EEG</vt:lpstr>
      <vt:lpstr>Biochemistry = first line test</vt:lpstr>
      <vt:lpstr>CSF glycine related to outcome DQ</vt:lpstr>
      <vt:lpstr>CSF glycine / serine versus controls age &lt; 3 months</vt:lpstr>
      <vt:lpstr>Radiology: Malformations</vt:lpstr>
      <vt:lpstr>PowerPoint Presentation</vt:lpstr>
      <vt:lpstr>PowerPoint Presentation</vt:lpstr>
      <vt:lpstr>Transient nonketotic hyperglycinemia</vt:lpstr>
      <vt:lpstr>Corpus callosum length</vt:lpstr>
      <vt:lpstr>Corpus callosum thickness</vt:lpstr>
      <vt:lpstr>Radiology: summary</vt:lpstr>
      <vt:lpstr>GENETICS Classic NKH: GLDC and AMT Variants</vt:lpstr>
      <vt:lpstr>20% of GLDC variants were CNVs</vt:lpstr>
      <vt:lpstr>NKH in the Population</vt:lpstr>
      <vt:lpstr>Mutant alleles with residual activity and disease severity</vt:lpstr>
      <vt:lpstr>Role of genetics</vt:lpstr>
      <vt:lpstr>Current treatment: reduce glycine with benzoate</vt:lpstr>
      <vt:lpstr>PowerPoint Presentation</vt:lpstr>
      <vt:lpstr>When to obtain glycine – benzoate levels?</vt:lpstr>
      <vt:lpstr>PowerPoint Presentation</vt:lpstr>
      <vt:lpstr>Pathophysiology: Neurotransmitter disorder</vt:lpstr>
      <vt:lpstr>PowerPoint Presentation</vt:lpstr>
      <vt:lpstr>Treatment effect</vt:lpstr>
      <vt:lpstr>PowerPoint Presentation</vt:lpstr>
      <vt:lpstr>It’s a new dawn for NKH</vt:lpstr>
      <vt:lpstr>Therapeutic strategies</vt:lpstr>
      <vt:lpstr>Serine</vt:lpstr>
      <vt:lpstr>L-Serine synthesis</vt:lpstr>
      <vt:lpstr>D-L-Serine Functions</vt:lpstr>
      <vt:lpstr>Disorders of L-serine synthesis: 3-PGDH deficiency</vt:lpstr>
      <vt:lpstr>PowerPoint Presentation</vt:lpstr>
      <vt:lpstr>Prof. Curtis Coughlin</vt:lpstr>
      <vt:lpstr> B Vitamins and brain</vt:lpstr>
      <vt:lpstr>Riboflavin</vt:lpstr>
      <vt:lpstr>PowerPoint Presentation</vt:lpstr>
      <vt:lpstr>Riboflavin transporters</vt:lpstr>
      <vt:lpstr>Riboflavin and mitochondria</vt:lpstr>
      <vt:lpstr> 5-Formyl-Tetrahyrdofolate Folinic Acid</vt:lpstr>
      <vt:lpstr>PCFT Mediates Folate Transport in the Intestine and Central Nervous System</vt:lpstr>
      <vt:lpstr>Folate Receptor-alpha Also Mediates FolateTransport in the CNS</vt:lpstr>
      <vt:lpstr>Folate disorders</vt:lpstr>
      <vt:lpstr>Central Nervous System Effects</vt:lpstr>
      <vt:lpstr>PowerPoint Presentation</vt:lpstr>
      <vt:lpstr>Thiamin</vt:lpstr>
      <vt:lpstr>Biochemistry</vt:lpstr>
      <vt:lpstr>Disorders</vt:lpstr>
      <vt:lpstr>Thiamin-responsive megaloblastic anemia syndrome: SLC19A2</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Neurometabolic disorders</dc:title>
  <dc:creator>Preferred Customer</dc:creator>
  <cp:lastModifiedBy>Johan Van Hove</cp:lastModifiedBy>
  <cp:revision>253</cp:revision>
  <dcterms:created xsi:type="dcterms:W3CDTF">2004-01-14T13:36:41Z</dcterms:created>
  <dcterms:modified xsi:type="dcterms:W3CDTF">2020-09-04T16:58:55Z</dcterms:modified>
</cp:coreProperties>
</file>